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60" r:id="rId4"/>
  </p:sldMasterIdLst>
  <p:notesMasterIdLst>
    <p:notesMasterId r:id="rId25"/>
  </p:notesMasterIdLst>
  <p:sldIdLst>
    <p:sldId id="278" r:id="rId5"/>
    <p:sldId id="318" r:id="rId6"/>
    <p:sldId id="333" r:id="rId7"/>
    <p:sldId id="334" r:id="rId8"/>
    <p:sldId id="263" r:id="rId9"/>
    <p:sldId id="279" r:id="rId10"/>
    <p:sldId id="311" r:id="rId11"/>
    <p:sldId id="320" r:id="rId12"/>
    <p:sldId id="321" r:id="rId13"/>
    <p:sldId id="326" r:id="rId14"/>
    <p:sldId id="325" r:id="rId15"/>
    <p:sldId id="322" r:id="rId16"/>
    <p:sldId id="327" r:id="rId17"/>
    <p:sldId id="328" r:id="rId18"/>
    <p:sldId id="329" r:id="rId19"/>
    <p:sldId id="331" r:id="rId20"/>
    <p:sldId id="330" r:id="rId21"/>
    <p:sldId id="336" r:id="rId22"/>
    <p:sldId id="316" r:id="rId23"/>
    <p:sldId id="337"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D2"/>
    <a:srgbClr val="003C69"/>
    <a:srgbClr val="CD8ABC"/>
    <a:srgbClr val="FDB5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3280C1-4633-CEEC-43DC-303881DD5861}" v="16" dt="2024-01-30T05:38:01.4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53" autoAdjust="0"/>
  </p:normalViewPr>
  <p:slideViewPr>
    <p:cSldViewPr snapToGrid="0">
      <p:cViewPr varScale="1">
        <p:scale>
          <a:sx n="66" d="100"/>
          <a:sy n="66" d="100"/>
        </p:scale>
        <p:origin x="1304" y="44"/>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E0A9-A9AB-4FF7-8477-AEDC6CE5F488}" type="datetimeFigureOut">
              <a:rPr lang="en-AU" smtClean="0"/>
              <a:t>4/02/2024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BF2EAD-7EE3-4B73-A17C-01DCDBE40E21}" type="slidenum">
              <a:rPr lang="en-AU" smtClean="0"/>
              <a:t>‹#›</a:t>
            </a:fld>
            <a:endParaRPr lang="en-AU"/>
          </a:p>
        </p:txBody>
      </p:sp>
    </p:spTree>
    <p:extLst>
      <p:ext uri="{BB962C8B-B14F-4D97-AF65-F5344CB8AC3E}">
        <p14:creationId xmlns:p14="http://schemas.microsoft.com/office/powerpoint/2010/main" val="16819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akersempire.com/what-is-design-thinking-a-handy-guide-for-classroom-teache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1</a:t>
            </a:fld>
            <a:endParaRPr lang="en-AU"/>
          </a:p>
        </p:txBody>
      </p:sp>
    </p:spTree>
    <p:extLst>
      <p:ext uri="{BB962C8B-B14F-4D97-AF65-F5344CB8AC3E}">
        <p14:creationId xmlns:p14="http://schemas.microsoft.com/office/powerpoint/2010/main" val="92480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https://www.awa.asn.au/resources/latest-news/south-australia-council-receives-world-first-aws-gold-accreditation </a:t>
            </a:r>
          </a:p>
        </p:txBody>
      </p:sp>
      <p:sp>
        <p:nvSpPr>
          <p:cNvPr id="4" name="Slide Number Placeholder 3"/>
          <p:cNvSpPr>
            <a:spLocks noGrp="1"/>
          </p:cNvSpPr>
          <p:nvPr>
            <p:ph type="sldNum" sz="quarter" idx="5"/>
          </p:nvPr>
        </p:nvSpPr>
        <p:spPr/>
        <p:txBody>
          <a:bodyPr/>
          <a:lstStyle/>
          <a:p>
            <a:fld id="{25BF2EAD-7EE3-4B73-A17C-01DCDBE40E21}" type="slidenum">
              <a:rPr lang="en-AU" smtClean="0"/>
              <a:t>11</a:t>
            </a:fld>
            <a:endParaRPr lang="en-AU"/>
          </a:p>
        </p:txBody>
      </p:sp>
    </p:spTree>
    <p:extLst>
      <p:ext uri="{BB962C8B-B14F-4D97-AF65-F5344CB8AC3E}">
        <p14:creationId xmlns:p14="http://schemas.microsoft.com/office/powerpoint/2010/main" val="214179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Department for environment and water, Water security statement: https://www.environment.sa.gov.au/topics/water/water-security/water-security-statement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 page 9 of the Water Security update, 2023 (see above link).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12</a:t>
            </a:fld>
            <a:endParaRPr lang="en-AU"/>
          </a:p>
        </p:txBody>
      </p:sp>
    </p:spTree>
    <p:extLst>
      <p:ext uri="{BB962C8B-B14F-4D97-AF65-F5344CB8AC3E}">
        <p14:creationId xmlns:p14="http://schemas.microsoft.com/office/powerpoint/2010/main" val="1776332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BOM, recent and historical rainfall maps: http://www.bom.gov.au/climate/maps/rainfall/?variable=rainfall&amp;map=totals&amp;period=48month&amp;region=nat&amp;year=2023&amp;month=12&amp;day=31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Find more great water data here: http://www.bom.gov.au/water/index.shtml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202124"/>
                </a:solidFill>
                <a:effectLst/>
                <a:latin typeface="Google Sans"/>
              </a:rPr>
              <a:t>Definition: A choropleth map is </a:t>
            </a:r>
            <a:r>
              <a:rPr lang="en-AU" b="0" i="0" dirty="0">
                <a:solidFill>
                  <a:srgbClr val="040C28"/>
                </a:solidFill>
                <a:effectLst/>
                <a:latin typeface="Google Sans"/>
              </a:rPr>
              <a:t>a thematic map that is used to represent statistical data using the colour mapping symbology technique</a:t>
            </a:r>
            <a:r>
              <a:rPr lang="en-AU" b="0" i="0" dirty="0">
                <a:solidFill>
                  <a:srgbClr val="202124"/>
                </a:solidFill>
                <a:effectLst/>
                <a:latin typeface="Google Sans"/>
              </a:rPr>
              <a:t>.</a:t>
            </a:r>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13</a:t>
            </a:fld>
            <a:endParaRPr lang="en-AU"/>
          </a:p>
        </p:txBody>
      </p:sp>
    </p:spTree>
    <p:extLst>
      <p:ext uri="{BB962C8B-B14F-4D97-AF65-F5344CB8AC3E}">
        <p14:creationId xmlns:p14="http://schemas.microsoft.com/office/powerpoint/2010/main" val="587904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Murray Darling basin map: https://www.mdba.gov.au/sites/default/files/publications/murrary-darling-map-poster-A1.pdf</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Visit the Murray Darling Basin Authority site to view their education resources: https://www.mdba.gov.au/publications-and-data/school-resources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You may like to watch the 12-minute video, An Amazing Journey! – the Murray Darling Basin and discuss the variety of landscapes, biodiversity, and agriculture supported by the Murray Darling river network.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https://www.mdba.gov.au/publications-and-data/school-resources/amazing-discovery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SA Water sites -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Murray River daily flow reports: https://www.sawater.com.au/water-and-the-environment/south-australias-water-sources/river-sources/river-reports-daily-flow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Our water network: https://www.sawater.com.au/water-and-the-environment/how-we-deliver-your-water-services/networks-and-water-treatment-facilities </a:t>
            </a:r>
          </a:p>
        </p:txBody>
      </p:sp>
      <p:sp>
        <p:nvSpPr>
          <p:cNvPr id="4" name="Slide Number Placeholder 3"/>
          <p:cNvSpPr>
            <a:spLocks noGrp="1"/>
          </p:cNvSpPr>
          <p:nvPr>
            <p:ph type="sldNum" sz="quarter" idx="5"/>
          </p:nvPr>
        </p:nvSpPr>
        <p:spPr/>
        <p:txBody>
          <a:bodyPr/>
          <a:lstStyle/>
          <a:p>
            <a:fld id="{25BF2EAD-7EE3-4B73-A17C-01DCDBE40E21}" type="slidenum">
              <a:rPr lang="en-AU" smtClean="0"/>
              <a:t>14</a:t>
            </a:fld>
            <a:endParaRPr lang="en-AU"/>
          </a:p>
        </p:txBody>
      </p:sp>
    </p:spTree>
    <p:extLst>
      <p:ext uri="{BB962C8B-B14F-4D97-AF65-F5344CB8AC3E}">
        <p14:creationId xmlns:p14="http://schemas.microsoft.com/office/powerpoint/2010/main" val="1953686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activity is inspired by the fast growth of Mt Barker since the sudden rezoning of agricultural land in 2010. You can read about the situation and the required infrastructure here: https://www.mountbarker.sa.gov.au/__data/assets/pdf_file/0033/1290786/Building-SAs-Second-Largest-City-Mount-Barker.pdf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Feel free to adapt this task to your town or community so students can consider their local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https://communities.lendlease.com/queensland/yarrabilba/live-here/masterplan/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15</a:t>
            </a:fld>
            <a:endParaRPr lang="en-AU"/>
          </a:p>
        </p:txBody>
      </p:sp>
    </p:spTree>
    <p:extLst>
      <p:ext uri="{BB962C8B-B14F-4D97-AF65-F5344CB8AC3E}">
        <p14:creationId xmlns:p14="http://schemas.microsoft.com/office/powerpoint/2010/main" val="2079287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You may like to start this discussion with the questions, what does it mean to value something? What things do you value? How do we usually treat things we value? </a:t>
            </a:r>
          </a:p>
          <a:p>
            <a:pPr algn="l"/>
            <a:endParaRPr lang="en-AU" dirty="0"/>
          </a:p>
          <a:p>
            <a:pPr algn="l"/>
            <a:r>
              <a:rPr lang="en-AU" dirty="0"/>
              <a:t>You can discuss and brainstorm as a class or ask students to write their ideas for how they can value water as a community and an individual on sticky notes and stick them to different parts of the board. Discuss their ideas and make note of actions suggested by the class. Ask students to choose one action to commit to (e.g. having shorter showers to save water). </a:t>
            </a:r>
          </a:p>
        </p:txBody>
      </p:sp>
      <p:sp>
        <p:nvSpPr>
          <p:cNvPr id="4" name="Slide Number Placeholder 3"/>
          <p:cNvSpPr>
            <a:spLocks noGrp="1"/>
          </p:cNvSpPr>
          <p:nvPr>
            <p:ph type="sldNum" sz="quarter" idx="5"/>
          </p:nvPr>
        </p:nvSpPr>
        <p:spPr/>
        <p:txBody>
          <a:bodyPr/>
          <a:lstStyle/>
          <a:p>
            <a:fld id="{25BF2EAD-7EE3-4B73-A17C-01DCDBE40E21}" type="slidenum">
              <a:rPr lang="en-AU" smtClean="0"/>
              <a:t>16</a:t>
            </a:fld>
            <a:endParaRPr lang="en-AU"/>
          </a:p>
        </p:txBody>
      </p:sp>
    </p:spTree>
    <p:extLst>
      <p:ext uri="{BB962C8B-B14F-4D97-AF65-F5344CB8AC3E}">
        <p14:creationId xmlns:p14="http://schemas.microsoft.com/office/powerpoint/2010/main" val="2997662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You may like to start this process with a water walk – walk around your school or local area and identify the places you see water in use or structures designed for water (e.g. taps, pipes, gardens and lawns, stormwater drains, bathrooms and kitchens, rainwater tanks), problematic areas or behaviours (e.g. leaky taps, sprinklers running during the day), and opportunities (e.g. educate neighbours about effective watering practices for their gardens, install a smart meter in the school oval). </a:t>
            </a:r>
            <a:endParaRPr lang="en-US"/>
          </a:p>
          <a:p>
            <a:pPr>
              <a:defRPr/>
            </a:pPr>
            <a:endParaRPr lang="en-AU" dirty="0">
              <a:cs typeface="Calibri" panose="020F0502020204030204"/>
            </a:endParaRPr>
          </a:p>
          <a:p>
            <a:pPr>
              <a:defRPr/>
            </a:pPr>
            <a:r>
              <a:rPr lang="en-AU" dirty="0"/>
              <a:t>Use this experience to record your findings about water issues and try to understand the reasons behind these issues, before moving on to the ideation stage, where students can brainstorm solutions. Encourage them to think outside the box, especially in the first ideation stage.  </a:t>
            </a:r>
            <a:endParaRPr lang="en-AU" dirty="0">
              <a:cs typeface="Calibri" panose="020F0502020204030204"/>
            </a:endParaRPr>
          </a:p>
          <a:p>
            <a:pPr>
              <a:defRPr/>
            </a:pPr>
            <a:endParaRPr lang="en-AU" dirty="0">
              <a:cs typeface="Calibri" panose="020F0502020204030204"/>
            </a:endParaRPr>
          </a:p>
          <a:p>
            <a:pPr marR="0" lvl="0">
              <a:lnSpc>
                <a:spcPct val="100000"/>
              </a:lnSpc>
              <a:spcBef>
                <a:spcPts val="0"/>
              </a:spcBef>
              <a:spcAft>
                <a:spcPts val="0"/>
              </a:spcAft>
              <a:buClrTx/>
              <a:buSzTx/>
              <a:tabLst/>
              <a:defRPr/>
            </a:pPr>
            <a:r>
              <a:rPr lang="en-AU" dirty="0"/>
              <a:t>Design thinking guide with posters and worksheets: </a:t>
            </a:r>
            <a:r>
              <a:rPr lang="en-AU" dirty="0">
                <a:hlinkClick r:id="rId3">
                  <a:extLst>
                    <a:ext uri="{A12FA001-AC4F-418D-AE19-62706E023703}">
                      <ahyp:hlinkClr xmlns:ahyp="http://schemas.microsoft.com/office/drawing/2018/hyperlinkcolor" val="tx"/>
                    </a:ext>
                  </a:extLst>
                </a:hlinkClick>
              </a:rPr>
              <a:t>https://www.makersempire.com/what-is-design-thinking-a-handy-guide-for-classroom-teachers/</a:t>
            </a:r>
            <a:r>
              <a:rPr lang="en-GB" dirty="0"/>
              <a:t> </a:t>
            </a:r>
            <a:endParaRPr lang="en-GB">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dirty="0"/>
              <a:t>Design Thinking is:</a:t>
            </a:r>
          </a:p>
          <a:p>
            <a:pPr marL="285750" indent="-285750">
              <a:buFont typeface="Arial" panose="020B0604020202020204" pitchFamily="34" charset="0"/>
              <a:buChar char="•"/>
            </a:pPr>
            <a:r>
              <a:rPr lang="en-AU" sz="1200" dirty="0"/>
              <a:t>A solutions-based approach to solving problems.</a:t>
            </a:r>
          </a:p>
          <a:p>
            <a:pPr marL="285750" indent="-285750">
              <a:buFont typeface="Arial" panose="020B0604020202020204" pitchFamily="34" charset="0"/>
              <a:buChar char="•"/>
            </a:pPr>
            <a:r>
              <a:rPr lang="en-AU" sz="1200" dirty="0"/>
              <a:t>An iterative, non-linear process.</a:t>
            </a:r>
          </a:p>
          <a:p>
            <a:pPr marL="285750" indent="-285750">
              <a:buFont typeface="Arial" panose="020B0604020202020204" pitchFamily="34" charset="0"/>
              <a:buChar char="•"/>
            </a:pPr>
            <a:r>
              <a:rPr lang="en-AU" sz="1200" dirty="0"/>
              <a:t>A way of thinking and working.</a:t>
            </a:r>
          </a:p>
          <a:p>
            <a:pPr marL="285750" indent="-285750">
              <a:buFont typeface="Arial" panose="020B0604020202020204" pitchFamily="34" charset="0"/>
              <a:buChar char="•"/>
            </a:pPr>
            <a:r>
              <a:rPr lang="en-AU" sz="1200" dirty="0"/>
              <a:t>Supported by a collection of strategies and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AU" sz="1200" dirty="0"/>
              <a:t>Design Thinking asks us to:</a:t>
            </a:r>
          </a:p>
          <a:p>
            <a:pPr marL="285750" indent="-285750">
              <a:buFont typeface="Arial" panose="020B0604020202020204" pitchFamily="34" charset="0"/>
              <a:buChar char="•"/>
            </a:pPr>
            <a:r>
              <a:rPr lang="en-AU" sz="1200" dirty="0"/>
              <a:t>Develop empathy and understand the needs of the people we are designing solutions for.</a:t>
            </a:r>
          </a:p>
          <a:p>
            <a:pPr marL="285750" indent="-285750">
              <a:buFont typeface="Arial" panose="020B0604020202020204" pitchFamily="34" charset="0"/>
              <a:buChar char="•"/>
            </a:pPr>
            <a:r>
              <a:rPr lang="en-AU" sz="1200" dirty="0"/>
              <a:t>Define problems and opportunities for designing solutions.</a:t>
            </a:r>
          </a:p>
          <a:p>
            <a:pPr marL="285750" indent="-285750">
              <a:buFont typeface="Arial" panose="020B0604020202020204" pitchFamily="34" charset="0"/>
              <a:buChar char="•"/>
            </a:pPr>
            <a:r>
              <a:rPr lang="en-AU" sz="1200" dirty="0"/>
              <a:t>Generate and visualise creative ideas.</a:t>
            </a:r>
          </a:p>
          <a:p>
            <a:pPr marL="285750" indent="-285750">
              <a:buFont typeface="Arial" panose="020B0604020202020204" pitchFamily="34" charset="0"/>
              <a:buChar char="•"/>
            </a:pPr>
            <a:r>
              <a:rPr lang="en-AU" sz="1200" dirty="0"/>
              <a:t>Develop prototypes.</a:t>
            </a:r>
          </a:p>
          <a:p>
            <a:pPr marL="285750" indent="-285750">
              <a:buFont typeface="Arial" panose="020B0604020202020204" pitchFamily="34" charset="0"/>
              <a:buChar char="•"/>
            </a:pPr>
            <a:r>
              <a:rPr lang="en-AU" sz="1200" dirty="0"/>
              <a:t>Test solutions and seek feedback.</a:t>
            </a:r>
          </a:p>
          <a:p>
            <a:pPr marL="285750" marR="0" lvl="0" indent="-285750" algn="l" defTabSz="914400">
              <a:lnSpc>
                <a:spcPct val="100000"/>
              </a:lnSpc>
              <a:spcBef>
                <a:spcPts val="0"/>
              </a:spcBef>
              <a:spcAft>
                <a:spcPts val="0"/>
              </a:spcAft>
              <a:buClrTx/>
              <a:buSzTx/>
              <a:buFont typeface="Arial" panose="020B0604020202020204" pitchFamily="34" charset="0"/>
              <a:buChar char="•"/>
              <a:tabLst/>
              <a:defRPr/>
            </a:pPr>
            <a:endParaRPr lang="en-AU" dirty="0">
              <a:cs typeface="Calibri" panose="020F0502020204030204"/>
            </a:endParaRPr>
          </a:p>
        </p:txBody>
      </p:sp>
      <p:sp>
        <p:nvSpPr>
          <p:cNvPr id="4" name="Slide Number Placeholder 3"/>
          <p:cNvSpPr>
            <a:spLocks noGrp="1"/>
          </p:cNvSpPr>
          <p:nvPr>
            <p:ph type="sldNum" sz="quarter" idx="5"/>
          </p:nvPr>
        </p:nvSpPr>
        <p:spPr/>
        <p:txBody>
          <a:bodyPr/>
          <a:lstStyle/>
          <a:p>
            <a:fld id="{25BF2EAD-7EE3-4B73-A17C-01DCDBE40E21}" type="slidenum">
              <a:rPr lang="en-AU" smtClean="0"/>
              <a:t>17</a:t>
            </a:fld>
            <a:endParaRPr lang="en-AU"/>
          </a:p>
        </p:txBody>
      </p:sp>
    </p:spTree>
    <p:extLst>
      <p:ext uri="{BB962C8B-B14F-4D97-AF65-F5344CB8AC3E}">
        <p14:creationId xmlns:p14="http://schemas.microsoft.com/office/powerpoint/2010/main" val="109183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19</a:t>
            </a:fld>
            <a:endParaRPr lang="en-AU"/>
          </a:p>
        </p:txBody>
      </p:sp>
    </p:spTree>
    <p:extLst>
      <p:ext uri="{BB962C8B-B14F-4D97-AF65-F5344CB8AC3E}">
        <p14:creationId xmlns:p14="http://schemas.microsoft.com/office/powerpoint/2010/main" val="1700860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59028-7C50-3992-17F8-72100F785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511C6-2352-A8B9-907C-4EA917337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28F5F1-3303-1CAE-7AD0-7E6D06CD326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A00D7FD-B86E-75A2-F02D-5030B23EE7E7}"/>
              </a:ext>
            </a:extLst>
          </p:cNvPr>
          <p:cNvSpPr>
            <a:spLocks noGrp="1"/>
          </p:cNvSpPr>
          <p:nvPr>
            <p:ph type="sldNum" sz="quarter" idx="5"/>
          </p:nvPr>
        </p:nvSpPr>
        <p:spPr/>
        <p:txBody>
          <a:bodyPr/>
          <a:lstStyle/>
          <a:p>
            <a:fld id="{25BF2EAD-7EE3-4B73-A17C-01DCDBE40E21}" type="slidenum">
              <a:rPr lang="en-AU" smtClean="0"/>
              <a:t>20</a:t>
            </a:fld>
            <a:endParaRPr lang="en-AU"/>
          </a:p>
        </p:txBody>
      </p:sp>
    </p:spTree>
    <p:extLst>
      <p:ext uri="{BB962C8B-B14F-4D97-AF65-F5344CB8AC3E}">
        <p14:creationId xmlns:p14="http://schemas.microsoft.com/office/powerpoint/2010/main" val="1255015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2</a:t>
            </a:fld>
            <a:endParaRPr lang="en-AU"/>
          </a:p>
        </p:txBody>
      </p:sp>
    </p:spTree>
    <p:extLst>
      <p:ext uri="{BB962C8B-B14F-4D97-AF65-F5344CB8AC3E}">
        <p14:creationId xmlns:p14="http://schemas.microsoft.com/office/powerpoint/2010/main" val="879233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acknowledge and respect the unique connection of the traditional owners of the land we’re on, and thank them for their ongoing, sustainable care and custodianship for land and culture in the past, present and future. </a:t>
            </a:r>
          </a:p>
          <a:p>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4</a:t>
            </a:fld>
            <a:endParaRPr lang="en-AU"/>
          </a:p>
        </p:txBody>
      </p:sp>
    </p:spTree>
    <p:extLst>
      <p:ext uri="{BB962C8B-B14F-4D97-AF65-F5344CB8AC3E}">
        <p14:creationId xmlns:p14="http://schemas.microsoft.com/office/powerpoint/2010/main" val="27187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optional overview of the water cycle and water services in South Australia. </a:t>
            </a:r>
          </a:p>
          <a:p>
            <a:endParaRPr lang="en-AU" dirty="0"/>
          </a:p>
          <a:p>
            <a:r>
              <a:rPr lang="en-AU" dirty="0"/>
              <a:t>This image shows a simple version of the water cycle and how we fit into it, including water sources, water treatment, water use in our homes, wastewater treatment, and our pipeline network that keeps it all moving. </a:t>
            </a:r>
          </a:p>
          <a:p>
            <a:r>
              <a:rPr lang="en-AU" dirty="0"/>
              <a:t>The water cycle reminds us that all the water that exists on earth today has always been here; we can’t make new water. We also use water for many different purposes, leading to competing demands. And with a growing population, a changing climate, and being the driest state in the driest inhabited continent on earth, we in South Australia understand the value of fresh water, and that it is sometimes hard to find. </a:t>
            </a:r>
          </a:p>
          <a:p>
            <a:endParaRPr lang="en-AU" dirty="0"/>
          </a:p>
          <a:p>
            <a:endParaRPr lang="en-AU" dirty="0"/>
          </a:p>
          <a:p>
            <a:r>
              <a:rPr lang="en-AU" dirty="0"/>
              <a:t>Here are some facts about our SA Water network:</a:t>
            </a:r>
          </a:p>
          <a:p>
            <a:pPr marL="171450" indent="-171450">
              <a:buFont typeface="Arial" panose="020B0604020202020204" pitchFamily="34" charset="0"/>
              <a:buChar char="•"/>
            </a:pPr>
            <a:r>
              <a:rPr lang="en-AU" dirty="0"/>
              <a:t>We deliver about 600 million litres (or megalitres) of clean, treated water around South Australia every day. </a:t>
            </a:r>
          </a:p>
          <a:p>
            <a:pPr marL="171450" indent="-171450">
              <a:buFont typeface="Arial" panose="020B0604020202020204" pitchFamily="34" charset="0"/>
              <a:buChar char="•"/>
            </a:pPr>
            <a:r>
              <a:rPr lang="en-AU" dirty="0"/>
              <a:t>We manage 44 water treatment plants, 28 wastewater treatment plants, and 10 desalination plants. </a:t>
            </a:r>
          </a:p>
          <a:p>
            <a:pPr marL="171450" indent="-171450">
              <a:buFont typeface="Arial" panose="020B0604020202020204" pitchFamily="34" charset="0"/>
              <a:buChar char="•"/>
            </a:pPr>
            <a:r>
              <a:rPr lang="en-AU" dirty="0"/>
              <a:t>We look after the locks and barrages on the Murray River that manage the flow of water.</a:t>
            </a:r>
          </a:p>
          <a:p>
            <a:pPr marL="171450" indent="-171450">
              <a:buFont typeface="Arial" panose="020B0604020202020204" pitchFamily="34" charset="0"/>
              <a:buChar char="•"/>
            </a:pPr>
            <a:r>
              <a:rPr lang="en-AU" dirty="0"/>
              <a:t>The Murray River is a very important water source for SA, providing about 50% of the state’s drinking water needs. </a:t>
            </a:r>
          </a:p>
          <a:p>
            <a:pPr marL="171450" indent="-171450">
              <a:buFont typeface="Arial" panose="020B0604020202020204" pitchFamily="34" charset="0"/>
              <a:buChar char="•"/>
            </a:pPr>
            <a:r>
              <a:rPr lang="en-AU" dirty="0"/>
              <a:t>Reservoirs are another important water source. We look after 16 reservoirs and the land around them. </a:t>
            </a:r>
          </a:p>
          <a:p>
            <a:pPr marL="171450" indent="-171450">
              <a:buFont typeface="Arial" panose="020B0604020202020204" pitchFamily="34" charset="0"/>
              <a:buChar char="•"/>
            </a:pPr>
            <a:r>
              <a:rPr lang="en-AU" dirty="0"/>
              <a:t>Our pipeline network is one of the biggest in the country, consisting of about 27,000km of pipeline – that’s long enough to reach America and back. </a:t>
            </a:r>
          </a:p>
          <a:p>
            <a:pPr marL="171450" indent="-171450">
              <a:buFont typeface="Arial" panose="020B0604020202020204" pitchFamily="34" charset="0"/>
              <a:buChar char="•"/>
            </a:pPr>
            <a:r>
              <a:rPr lang="en-AU" dirty="0"/>
              <a:t>Including our wastewater and recycled water pipeline networks would take the total over 50,000km. </a:t>
            </a:r>
          </a:p>
          <a:p>
            <a:pPr marL="171450" indent="-171450">
              <a:buFont typeface="Arial" panose="020B0604020202020204" pitchFamily="34" charset="0"/>
              <a:buChar char="•"/>
            </a:pPr>
            <a:r>
              <a:rPr lang="en-AU" dirty="0"/>
              <a:t>We use renewable energy such as solar and biogas to power our treatment plants and pump stations.  </a:t>
            </a:r>
          </a:p>
        </p:txBody>
      </p:sp>
      <p:sp>
        <p:nvSpPr>
          <p:cNvPr id="4" name="Slide Number Placeholder 3"/>
          <p:cNvSpPr>
            <a:spLocks noGrp="1"/>
          </p:cNvSpPr>
          <p:nvPr>
            <p:ph type="sldNum" sz="quarter" idx="5"/>
          </p:nvPr>
        </p:nvSpPr>
        <p:spPr/>
        <p:txBody>
          <a:bodyPr/>
          <a:lstStyle/>
          <a:p>
            <a:fld id="{FF718604-DDA5-4454-85BB-0C1C0D331B40}" type="slidenum">
              <a:rPr lang="en-AU" smtClean="0"/>
              <a:t>5</a:t>
            </a:fld>
            <a:endParaRPr lang="en-AU"/>
          </a:p>
        </p:txBody>
      </p:sp>
    </p:spTree>
    <p:extLst>
      <p:ext uri="{BB962C8B-B14F-4D97-AF65-F5344CB8AC3E}">
        <p14:creationId xmlns:p14="http://schemas.microsoft.com/office/powerpoint/2010/main" val="344346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800" dirty="0">
                <a:effectLst/>
                <a:latin typeface="Century Gothic" panose="020B0502020202020204" pitchFamily="34" charset="0"/>
                <a:cs typeface="Times New Roman" panose="02020603050405020304" pitchFamily="18" charset="0"/>
              </a:rPr>
              <a:t>Simple definition for water security: </a:t>
            </a:r>
            <a:r>
              <a:rPr lang="en-AU" sz="2800" b="0" i="0" dirty="0">
                <a:solidFill>
                  <a:srgbClr val="202124"/>
                </a:solidFill>
                <a:effectLst/>
                <a:latin typeface="arial" panose="020B0604020202020204" pitchFamily="34" charset="0"/>
              </a:rPr>
              <a:t>the state of having reliable access to a sufficient quantity of clean water.</a:t>
            </a:r>
            <a:r>
              <a:rPr lang="en-AU" sz="1800" dirty="0">
                <a:effectLst/>
                <a:latin typeface="Century Gothic" panose="020B0502020202020204" pitchFamily="34" charset="0"/>
                <a:cs typeface="Times New Roman" panose="02020603050405020304" pitchFamily="18" charset="0"/>
              </a:rPr>
              <a:t> </a:t>
            </a:r>
          </a:p>
          <a:p>
            <a:pPr algn="l"/>
            <a:endParaRPr lang="en-AU" sz="1800" b="0" i="0" dirty="0">
              <a:solidFill>
                <a:srgbClr val="202124"/>
              </a:solidFill>
              <a:effectLst/>
              <a:latin typeface="Century Gothic" panose="020B0502020202020204" pitchFamily="34" charset="0"/>
              <a:cs typeface="Times New Roman" panose="02020603050405020304" pitchFamily="18" charset="0"/>
            </a:endParaRPr>
          </a:p>
          <a:p>
            <a:pPr algn="l"/>
            <a:r>
              <a:rPr lang="en-AU" sz="1800" b="0" i="0" dirty="0">
                <a:solidFill>
                  <a:srgbClr val="202124"/>
                </a:solidFill>
                <a:effectLst/>
                <a:latin typeface="Century Gothic" panose="020B0502020202020204" pitchFamily="34" charset="0"/>
                <a:cs typeface="Times New Roman" panose="02020603050405020304" pitchFamily="18" charset="0"/>
              </a:rPr>
              <a:t>Encourage students to think not just about the definition, but how water security affects their life, and its importance to them.  </a:t>
            </a:r>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6</a:t>
            </a:fld>
            <a:endParaRPr lang="en-AU"/>
          </a:p>
        </p:txBody>
      </p:sp>
    </p:spTree>
    <p:extLst>
      <p:ext uri="{BB962C8B-B14F-4D97-AF65-F5344CB8AC3E}">
        <p14:creationId xmlns:p14="http://schemas.microsoft.com/office/powerpoint/2010/main" val="1933708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dirty="0">
                <a:solidFill>
                  <a:srgbClr val="000000"/>
                </a:solidFill>
                <a:effectLst/>
                <a:latin typeface="Segoe UI" panose="020B0502040204020203" pitchFamily="34" charset="0"/>
              </a:rPr>
              <a:t>You can watch the doco for free here: https://www.youtube.com/watch?v=C65iqOSCZOY</a:t>
            </a:r>
            <a:r>
              <a:rPr lang="en-AU" sz="1800" b="0" i="0" dirty="0">
                <a:solidFill>
                  <a:srgbClr val="000000"/>
                </a:solidFill>
                <a:effectLst/>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lang="en-AU" sz="1800" b="0" i="0" dirty="0">
                <a:solidFill>
                  <a:srgbClr val="000000"/>
                </a:solidFill>
                <a:effectLst/>
                <a:latin typeface="Century Gothic" panose="020B0502020202020204" pitchFamily="34" charset="0"/>
              </a:rPr>
            </a:br>
            <a:r>
              <a:rPr lang="en-AU" sz="1800" b="0" i="0" dirty="0">
                <a:solidFill>
                  <a:srgbClr val="000000"/>
                </a:solidFill>
                <a:effectLst/>
                <a:latin typeface="Century Gothic" panose="020B0502020202020204" pitchFamily="34" charset="0"/>
              </a:rPr>
              <a:t>We suggest watching the documentary as a class without students taking notes, and then after a break and some discussion, watch it again with students directed to take notes based on the questions on the following slides. You may like to copy and print these questions as a worksheet.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000000"/>
                </a:solidFill>
                <a:effectLst/>
                <a:latin typeface="Century Gothic" panose="020B0502020202020204" pitchFamily="34" charset="0"/>
              </a:rPr>
              <a:t>Note, not all the topics/episodes from this series are appropriate for school. </a:t>
            </a:r>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7</a:t>
            </a:fld>
            <a:endParaRPr lang="en-AU"/>
          </a:p>
        </p:txBody>
      </p:sp>
    </p:spTree>
    <p:extLst>
      <p:ext uri="{BB962C8B-B14F-4D97-AF65-F5344CB8AC3E}">
        <p14:creationId xmlns:p14="http://schemas.microsoft.com/office/powerpoint/2010/main" val="2734938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Answers: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The quest for clean running water, whenever we need it.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70%</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The day a city or country will essentially run out of water. It </a:t>
            </a:r>
            <a:r>
              <a:rPr lang="en-AU" b="0" i="0" dirty="0">
                <a:solidFill>
                  <a:srgbClr val="4D5156"/>
                </a:solidFill>
                <a:effectLst/>
                <a:latin typeface="Google Sans"/>
              </a:rPr>
              <a:t>is </a:t>
            </a:r>
            <a:r>
              <a:rPr lang="en-AU" b="0" i="0" dirty="0">
                <a:solidFill>
                  <a:srgbClr val="040C28"/>
                </a:solidFill>
                <a:effectLst/>
                <a:latin typeface="Google Sans"/>
              </a:rPr>
              <a:t>a situation when there will be no water in the taps and the use of water will become restricted for vital services only</a:t>
            </a:r>
            <a:r>
              <a:rPr lang="en-AU" b="0" i="0" dirty="0">
                <a:solidFill>
                  <a:srgbClr val="4D5156"/>
                </a:solidFill>
                <a:effectLst/>
                <a:latin typeface="Google Sans"/>
              </a:rPr>
              <a:t>.</a:t>
            </a:r>
            <a:r>
              <a:rPr lang="en-AU" sz="1200" b="0" i="0" dirty="0">
                <a:solidFill>
                  <a:srgbClr val="000000"/>
                </a:solidFill>
                <a:effectLst/>
                <a:latin typeface="Century Gothic" panose="020B0502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Melbourne, Sao Paulo, Jakarta, London, Beijing, Istanbul, Tokyo, Bangalore, Barcelona, and Mexico City.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Underground (aquifers)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There are 22 million people living in Mexico City now. The lakes that used to be in the area are long gone due to the explosion in population. Spanish colonists began draining the lakes centuries ago to provide space for a growing community, and that practice has continued over many years.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Water in an aquifer has collected over a long time and would take a long time to refill naturally. Currently, it is being used at a faster rate than it is replenishing, and they will lose half their water supply in the next 30-50 years. This practice also compresses the soil – Mexico City is literally sinking. In some places, as much as 22cm per year.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Climate change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2,500 Litres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0" i="0" dirty="0">
                <a:solidFill>
                  <a:srgbClr val="000000"/>
                </a:solidFill>
                <a:effectLst/>
                <a:latin typeface="Century Gothic" panose="020B0502020202020204" pitchFamily="34" charset="0"/>
              </a:rPr>
              <a:t>Private business buying/owning precious water supplies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0" i="0" dirty="0">
              <a:solidFill>
                <a:srgbClr val="000000"/>
              </a:solidFill>
              <a:effectLst/>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0" i="0" dirty="0">
              <a:solidFill>
                <a:srgbClr val="000000"/>
              </a:solidFill>
              <a:effectLst/>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0" i="0" dirty="0">
              <a:solidFill>
                <a:srgbClr val="000000"/>
              </a:solidFill>
              <a:effectLst/>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0" i="0" dirty="0">
              <a:solidFill>
                <a:srgbClr val="000000"/>
              </a:solidFill>
              <a:effectLst/>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0" i="0" dirty="0">
              <a:solidFill>
                <a:srgbClr val="000000"/>
              </a:solidFill>
              <a:effectLst/>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8</a:t>
            </a:fld>
            <a:endParaRPr lang="en-AU"/>
          </a:p>
        </p:txBody>
      </p:sp>
    </p:spTree>
    <p:extLst>
      <p:ext uri="{BB962C8B-B14F-4D97-AF65-F5344CB8AC3E}">
        <p14:creationId xmlns:p14="http://schemas.microsoft.com/office/powerpoint/2010/main" val="13191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11. Leaky pipes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12. Protestors tried to physically block the construction of the aqueduct.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13. Water scarcity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14. Desalination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15. Items would become more expensive because water would cost more / industries could collapse. Companies might make different decisions about where they set up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16. We need water to survive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17. Philadelphia, USA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18. People were so restricted with their access to water and began to conserve it so much that they were able to push back day zero indefinitely. </a:t>
            </a:r>
          </a:p>
        </p:txBody>
      </p:sp>
      <p:sp>
        <p:nvSpPr>
          <p:cNvPr id="4" name="Slide Number Placeholder 3"/>
          <p:cNvSpPr>
            <a:spLocks noGrp="1"/>
          </p:cNvSpPr>
          <p:nvPr>
            <p:ph type="sldNum" sz="quarter" idx="5"/>
          </p:nvPr>
        </p:nvSpPr>
        <p:spPr/>
        <p:txBody>
          <a:bodyPr/>
          <a:lstStyle/>
          <a:p>
            <a:fld id="{25BF2EAD-7EE3-4B73-A17C-01DCDBE40E21}" type="slidenum">
              <a:rPr lang="en-AU" smtClean="0"/>
              <a:t>9</a:t>
            </a:fld>
            <a:endParaRPr lang="en-AU"/>
          </a:p>
        </p:txBody>
      </p:sp>
    </p:spTree>
    <p:extLst>
      <p:ext uri="{BB962C8B-B14F-4D97-AF65-F5344CB8AC3E}">
        <p14:creationId xmlns:p14="http://schemas.microsoft.com/office/powerpoint/2010/main" val="2579341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dirty="0"/>
              <a:t>For the class debate, encourage students to make just one point or argument at a time. Use a timer if speakers are dominating or speaking for too long. You may ask all students to take turns speaking or ask the sides to nominate 3 speakers each. Nominating a scribe for each side is a great task for quieter students. 5 or 10 minutes to collate the group’s arguments before the debate starts will help keep the debate moving along smoothly. </a:t>
            </a:r>
          </a:p>
          <a:p>
            <a:pPr algn="l"/>
            <a:endParaRPr lang="en-AU" dirty="0"/>
          </a:p>
          <a:p>
            <a:pPr algn="l"/>
            <a:r>
              <a:rPr lang="en-AU" dirty="0"/>
              <a:t>If the whole class agrees, brainstorm all supporting arguments on the board, and then brainstorm some possible arguments people might make against this statement. </a:t>
            </a:r>
          </a:p>
          <a:p>
            <a:pPr algn="l"/>
            <a:endParaRPr lang="en-AU" dirty="0"/>
          </a:p>
          <a:p>
            <a:pPr algn="l"/>
            <a:r>
              <a:rPr lang="en-AU" dirty="0"/>
              <a:t>Simple definition of human rights: </a:t>
            </a:r>
            <a:r>
              <a:rPr lang="en-AU" b="0" i="0" dirty="0">
                <a:solidFill>
                  <a:srgbClr val="4D5156"/>
                </a:solidFill>
                <a:effectLst/>
                <a:latin typeface="Google Sans"/>
              </a:rPr>
              <a:t>Human rights are </a:t>
            </a:r>
            <a:r>
              <a:rPr lang="en-AU" b="0" i="0" dirty="0">
                <a:solidFill>
                  <a:srgbClr val="040C28"/>
                </a:solidFill>
                <a:effectLst/>
                <a:latin typeface="Google Sans"/>
              </a:rPr>
              <a:t>rights inherent to all human beings, regardless of race, sex, nationality, ethnicity, language, religion, or any other status</a:t>
            </a:r>
            <a:r>
              <a:rPr lang="en-AU" b="0" i="0" dirty="0">
                <a:solidFill>
                  <a:srgbClr val="4D5156"/>
                </a:solidFill>
                <a:effectLst/>
                <a:latin typeface="Google Sans"/>
              </a:rPr>
              <a:t>. Human rights include the right to life and liberty, freedom from slavery and torture, freedom of opinion and expression, the right to work and education, and many more.</a:t>
            </a:r>
            <a:endParaRPr lang="en-AU" b="0" i="0" dirty="0">
              <a:solidFill>
                <a:srgbClr val="202124"/>
              </a:solidFill>
              <a:effectLst/>
              <a:latin typeface="arial" panose="020B0604020202020204" pitchFamily="34" charset="0"/>
            </a:endParaRPr>
          </a:p>
          <a:p>
            <a:pPr algn="l"/>
            <a:endParaRPr lang="en-AU" dirty="0"/>
          </a:p>
        </p:txBody>
      </p:sp>
      <p:sp>
        <p:nvSpPr>
          <p:cNvPr id="4" name="Slide Number Placeholder 3"/>
          <p:cNvSpPr>
            <a:spLocks noGrp="1"/>
          </p:cNvSpPr>
          <p:nvPr>
            <p:ph type="sldNum" sz="quarter" idx="5"/>
          </p:nvPr>
        </p:nvSpPr>
        <p:spPr/>
        <p:txBody>
          <a:bodyPr/>
          <a:lstStyle/>
          <a:p>
            <a:fld id="{25BF2EAD-7EE3-4B73-A17C-01DCDBE40E21}" type="slidenum">
              <a:rPr lang="en-AU" smtClean="0"/>
              <a:t>10</a:t>
            </a:fld>
            <a:endParaRPr lang="en-AU"/>
          </a:p>
        </p:txBody>
      </p:sp>
    </p:spTree>
    <p:extLst>
      <p:ext uri="{BB962C8B-B14F-4D97-AF65-F5344CB8AC3E}">
        <p14:creationId xmlns:p14="http://schemas.microsoft.com/office/powerpoint/2010/main" val="1713594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Internal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86FC1-C972-4586-5CFA-6363456DEC56}"/>
              </a:ext>
            </a:extLst>
          </p:cNvPr>
          <p:cNvPicPr>
            <a:picLocks noChangeAspect="1"/>
          </p:cNvPicPr>
          <p:nvPr userDrawn="1"/>
        </p:nvPicPr>
        <p:blipFill>
          <a:blip r:embed="rId2"/>
          <a:srcRect/>
          <a:stretch/>
        </p:blipFill>
        <p:spPr>
          <a:xfrm>
            <a:off x="163953" y="0"/>
            <a:ext cx="8816094" cy="5143498"/>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E0E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E0E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
            <a:extLst>
              <a:ext uri="{FF2B5EF4-FFF2-40B4-BE49-F238E27FC236}">
                <a16:creationId xmlns:a16="http://schemas.microsoft.com/office/drawing/2014/main" id="{C978F1D6-5996-AE3F-B953-B61057CCE54A}"/>
              </a:ext>
            </a:extLst>
          </p:cNvPr>
          <p:cNvSpPr>
            <a:spLocks noGrp="1"/>
          </p:cNvSpPr>
          <p:nvPr>
            <p:ph type="body" idx="13"/>
          </p:nvPr>
        </p:nvSpPr>
        <p:spPr>
          <a:xfrm>
            <a:off x="464561" y="3510087"/>
            <a:ext cx="5506748" cy="873650"/>
          </a:xfrm>
          <a:prstGeom prst="rect">
            <a:avLst/>
          </a:prstGeom>
        </p:spPr>
        <p:txBody>
          <a:bodyPr/>
          <a:lstStyle>
            <a:lvl1pPr marL="0" indent="0">
              <a:buNone/>
              <a:defRPr sz="1800">
                <a:solidFill>
                  <a:srgbClr val="003C69"/>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AE78DEAA-3BAB-C374-C826-4D579E71CD1E}"/>
              </a:ext>
            </a:extLst>
          </p:cNvPr>
          <p:cNvSpPr>
            <a:spLocks noGrp="1"/>
          </p:cNvSpPr>
          <p:nvPr>
            <p:ph type="body" idx="14" hasCustomPrompt="1"/>
          </p:nvPr>
        </p:nvSpPr>
        <p:spPr>
          <a:xfrm>
            <a:off x="464561" y="1597064"/>
            <a:ext cx="5506748" cy="873650"/>
          </a:xfrm>
          <a:prstGeom prst="rect">
            <a:avLst/>
          </a:prstGeom>
        </p:spPr>
        <p:txBody>
          <a:bodyPr/>
          <a:lstStyle>
            <a:lvl1pPr marL="0" indent="0">
              <a:buNone/>
              <a:defRPr sz="4500">
                <a:solidFill>
                  <a:srgbClr val="003C69"/>
                </a:solidFill>
                <a:latin typeface="+mj-lt"/>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title styles</a:t>
            </a:r>
          </a:p>
        </p:txBody>
      </p:sp>
      <p:sp>
        <p:nvSpPr>
          <p:cNvPr id="11" name="Arc 10">
            <a:extLst>
              <a:ext uri="{FF2B5EF4-FFF2-40B4-BE49-F238E27FC236}">
                <a16:creationId xmlns:a16="http://schemas.microsoft.com/office/drawing/2014/main" id="{0FEC2B4B-FEE7-4E9A-2A72-9B49ED69CFE0}"/>
              </a:ext>
            </a:extLst>
          </p:cNvPr>
          <p:cNvSpPr/>
          <p:nvPr userDrawn="1"/>
        </p:nvSpPr>
        <p:spPr>
          <a:xfrm rot="11689435">
            <a:off x="8829939" y="385157"/>
            <a:ext cx="765060" cy="360737"/>
          </a:xfrm>
          <a:prstGeom prst="arc">
            <a:avLst>
              <a:gd name="adj1" fmla="val 16200000"/>
              <a:gd name="adj2" fmla="val 20748404"/>
            </a:avLst>
          </a:prstGeom>
          <a:ln w="244475">
            <a:solidFill>
              <a:srgbClr val="1A8C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 name="Text Placeholder 9">
            <a:extLst>
              <a:ext uri="{FF2B5EF4-FFF2-40B4-BE49-F238E27FC236}">
                <a16:creationId xmlns:a16="http://schemas.microsoft.com/office/drawing/2014/main" id="{7C4436EE-A0D6-1AFB-3784-9F4AF3EBAA3B}"/>
              </a:ext>
            </a:extLst>
          </p:cNvPr>
          <p:cNvSpPr>
            <a:spLocks noGrp="1"/>
          </p:cNvSpPr>
          <p:nvPr>
            <p:ph type="body" sz="quarter" idx="15" hasCustomPrompt="1"/>
          </p:nvPr>
        </p:nvSpPr>
        <p:spPr>
          <a:xfrm>
            <a:off x="464561" y="4462973"/>
            <a:ext cx="1555037" cy="252000"/>
          </a:xfrm>
          <a:prstGeom prst="rect">
            <a:avLst/>
          </a:prstGeom>
        </p:spPr>
        <p:txBody>
          <a:bodyPr>
            <a:noAutofit/>
          </a:bodyPr>
          <a:lstStyle>
            <a:lvl1pPr>
              <a:defRPr sz="1200">
                <a:solidFill>
                  <a:schemeClr val="tx2"/>
                </a:solidFill>
                <a:latin typeface="Arial" panose="020B0604020202020204" pitchFamily="34" charset="0"/>
                <a:cs typeface="Arial" panose="020B0604020202020204" pitchFamily="34" charset="0"/>
              </a:defRPr>
            </a:lvl1pPr>
          </a:lstStyle>
          <a:p>
            <a:pPr lvl="0"/>
            <a:r>
              <a:rPr lang="en-US" dirty="0"/>
              <a:t>Date</a:t>
            </a:r>
          </a:p>
        </p:txBody>
      </p:sp>
    </p:spTree>
    <p:extLst>
      <p:ext uri="{BB962C8B-B14F-4D97-AF65-F5344CB8AC3E}">
        <p14:creationId xmlns:p14="http://schemas.microsoft.com/office/powerpoint/2010/main" val="931777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Internal P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02B4862-83B8-9EDB-0178-BD73945CDB1C}"/>
              </a:ext>
            </a:extLst>
          </p:cNvPr>
          <p:cNvPicPr>
            <a:picLocks noChangeAspect="1"/>
          </p:cNvPicPr>
          <p:nvPr userDrawn="1"/>
        </p:nvPicPr>
        <p:blipFill>
          <a:blip r:embed="rId2"/>
          <a:srcRect/>
          <a:stretch/>
        </p:blipFill>
        <p:spPr>
          <a:xfrm>
            <a:off x="156317" y="0"/>
            <a:ext cx="8831365" cy="5152407"/>
          </a:xfrm>
          <a:prstGeom prst="rect">
            <a:avLst/>
          </a:prstGeom>
        </p:spPr>
      </p:pic>
      <p:sp>
        <p:nvSpPr>
          <p:cNvPr id="11" name="Rectangle 10">
            <a:extLst>
              <a:ext uri="{FF2B5EF4-FFF2-40B4-BE49-F238E27FC236}">
                <a16:creationId xmlns:a16="http://schemas.microsoft.com/office/drawing/2014/main" id="{EEBF39B3-A3DF-434D-60B2-529A6A2AB754}"/>
              </a:ext>
            </a:extLst>
          </p:cNvPr>
          <p:cNvSpPr/>
          <p:nvPr userDrawn="1"/>
        </p:nvSpPr>
        <p:spPr>
          <a:xfrm>
            <a:off x="0" y="0"/>
            <a:ext cx="192881" cy="5143500"/>
          </a:xfrm>
          <a:prstGeom prst="rect">
            <a:avLst/>
          </a:prstGeom>
          <a:solidFill>
            <a:srgbClr val="FDB5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B58968D4-B569-AEC0-D9E5-257146A6CA1C}"/>
              </a:ext>
            </a:extLst>
          </p:cNvPr>
          <p:cNvSpPr/>
          <p:nvPr userDrawn="1"/>
        </p:nvSpPr>
        <p:spPr>
          <a:xfrm>
            <a:off x="8951119" y="0"/>
            <a:ext cx="192881" cy="5143500"/>
          </a:xfrm>
          <a:prstGeom prst="rect">
            <a:avLst/>
          </a:prstGeom>
          <a:solidFill>
            <a:srgbClr val="FDB5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F76A0A7B-7FFE-1622-A20E-79D583B81CF9}"/>
              </a:ext>
            </a:extLst>
          </p:cNvPr>
          <p:cNvSpPr/>
          <p:nvPr userDrawn="1"/>
        </p:nvSpPr>
        <p:spPr>
          <a:xfrm rot="20783672">
            <a:off x="-70001" y="1720677"/>
            <a:ext cx="362354" cy="249306"/>
          </a:xfrm>
          <a:prstGeom prst="roundRect">
            <a:avLst>
              <a:gd name="adj" fmla="val 37562"/>
            </a:avLst>
          </a:prstGeom>
          <a:solidFill>
            <a:srgbClr val="CD8AB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
        <p:nvSpPr>
          <p:cNvPr id="14" name="Rectangle: Rounded Corners 13">
            <a:extLst>
              <a:ext uri="{FF2B5EF4-FFF2-40B4-BE49-F238E27FC236}">
                <a16:creationId xmlns:a16="http://schemas.microsoft.com/office/drawing/2014/main" id="{95C9F386-C735-3154-48FC-9AB5D9DF02E6}"/>
              </a:ext>
            </a:extLst>
          </p:cNvPr>
          <p:cNvSpPr/>
          <p:nvPr userDrawn="1"/>
        </p:nvSpPr>
        <p:spPr>
          <a:xfrm rot="20260705">
            <a:off x="8839167" y="1214492"/>
            <a:ext cx="362354" cy="249306"/>
          </a:xfrm>
          <a:prstGeom prst="roundRect">
            <a:avLst>
              <a:gd name="adj" fmla="val 37562"/>
            </a:avLst>
          </a:prstGeom>
          <a:solidFill>
            <a:srgbClr val="CD8ABC"/>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82578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Internal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523FF6-63AC-3E0B-480F-5D1871CC2C46}"/>
              </a:ext>
            </a:extLst>
          </p:cNvPr>
          <p:cNvSpPr/>
          <p:nvPr userDrawn="1"/>
        </p:nvSpPr>
        <p:spPr>
          <a:xfrm>
            <a:off x="0" y="0"/>
            <a:ext cx="9144000"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id="{532DC80A-B870-3CE1-E1FA-DB4D16B01B34}"/>
              </a:ext>
            </a:extLst>
          </p:cNvPr>
          <p:cNvPicPr>
            <a:picLocks noChangeAspect="1"/>
          </p:cNvPicPr>
          <p:nvPr userDrawn="1"/>
        </p:nvPicPr>
        <p:blipFill>
          <a:blip r:embed="rId2"/>
          <a:srcRect t="12730" b="12730"/>
          <a:stretch/>
        </p:blipFill>
        <p:spPr>
          <a:xfrm>
            <a:off x="7515893" y="4268931"/>
            <a:ext cx="1316184" cy="713509"/>
          </a:xfrm>
          <a:prstGeom prst="rect">
            <a:avLst/>
          </a:prstGeom>
        </p:spPr>
      </p:pic>
      <p:grpSp>
        <p:nvGrpSpPr>
          <p:cNvPr id="9" name="Group 8">
            <a:extLst>
              <a:ext uri="{FF2B5EF4-FFF2-40B4-BE49-F238E27FC236}">
                <a16:creationId xmlns:a16="http://schemas.microsoft.com/office/drawing/2014/main" id="{3165897F-2894-6215-F976-F3AE9B4D68E6}"/>
              </a:ext>
            </a:extLst>
          </p:cNvPr>
          <p:cNvGrpSpPr/>
          <p:nvPr userDrawn="1"/>
        </p:nvGrpSpPr>
        <p:grpSpPr>
          <a:xfrm>
            <a:off x="6187645" y="-7947"/>
            <a:ext cx="2956355" cy="2443482"/>
            <a:chOff x="6011368" y="2345687"/>
            <a:chExt cx="2956355" cy="2443482"/>
          </a:xfrm>
        </p:grpSpPr>
        <p:pic>
          <p:nvPicPr>
            <p:cNvPr id="8" name="Picture 7" descr="A yellow line on a black background&#10;&#10;Description automatically generated">
              <a:extLst>
                <a:ext uri="{FF2B5EF4-FFF2-40B4-BE49-F238E27FC236}">
                  <a16:creationId xmlns:a16="http://schemas.microsoft.com/office/drawing/2014/main" id="{3EE0513B-1DF1-E254-FE8E-32579F97E3D4}"/>
                </a:ext>
              </a:extLst>
            </p:cNvPr>
            <p:cNvPicPr>
              <a:picLocks noChangeAspect="1"/>
            </p:cNvPicPr>
            <p:nvPr userDrawn="1"/>
          </p:nvPicPr>
          <p:blipFill>
            <a:blip r:embed="rId3"/>
            <a:stretch>
              <a:fillRect/>
            </a:stretch>
          </p:blipFill>
          <p:spPr>
            <a:xfrm rot="20437709">
              <a:off x="6233198" y="2345687"/>
              <a:ext cx="2734525" cy="2412594"/>
            </a:xfrm>
            <a:prstGeom prst="rect">
              <a:avLst/>
            </a:prstGeom>
          </p:spPr>
        </p:pic>
        <p:pic>
          <p:nvPicPr>
            <p:cNvPr id="6" name="Picture 5" descr="A purple blob with blue text&#10;&#10;Description automatically generated">
              <a:extLst>
                <a:ext uri="{FF2B5EF4-FFF2-40B4-BE49-F238E27FC236}">
                  <a16:creationId xmlns:a16="http://schemas.microsoft.com/office/drawing/2014/main" id="{25648E72-6949-0610-91B5-EE5B295F9AFC}"/>
                </a:ext>
              </a:extLst>
            </p:cNvPr>
            <p:cNvPicPr>
              <a:picLocks noChangeAspect="1"/>
            </p:cNvPicPr>
            <p:nvPr userDrawn="1"/>
          </p:nvPicPr>
          <p:blipFill>
            <a:blip r:embed="rId4"/>
            <a:stretch>
              <a:fillRect/>
            </a:stretch>
          </p:blipFill>
          <p:spPr>
            <a:xfrm>
              <a:off x="6011368" y="2571750"/>
              <a:ext cx="2513305" cy="2217419"/>
            </a:xfrm>
            <a:prstGeom prst="rect">
              <a:avLst/>
            </a:prstGeom>
          </p:spPr>
        </p:pic>
      </p:grpSp>
      <p:sp>
        <p:nvSpPr>
          <p:cNvPr id="15" name="Content Placeholder 2">
            <a:extLst>
              <a:ext uri="{FF2B5EF4-FFF2-40B4-BE49-F238E27FC236}">
                <a16:creationId xmlns:a16="http://schemas.microsoft.com/office/drawing/2014/main" id="{56DC0334-1F79-3218-04E7-197E71BB7F1D}"/>
              </a:ext>
            </a:extLst>
          </p:cNvPr>
          <p:cNvSpPr>
            <a:spLocks noGrp="1"/>
          </p:cNvSpPr>
          <p:nvPr>
            <p:ph idx="11"/>
          </p:nvPr>
        </p:nvSpPr>
        <p:spPr>
          <a:xfrm>
            <a:off x="319078" y="1170135"/>
            <a:ext cx="6973200" cy="2530800"/>
          </a:xfrm>
          <a:prstGeom prst="rect">
            <a:avLst/>
          </a:prstGeom>
        </p:spPr>
        <p:txBody>
          <a:bodyPr/>
          <a:lstStyle>
            <a:lvl1pPr>
              <a:spcBef>
                <a:spcPts val="300"/>
              </a:spcBef>
              <a:defRPr baseline="0">
                <a:solidFill>
                  <a:schemeClr val="bg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bg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bg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bg1"/>
                </a:solidFill>
                <a:latin typeface="Arial" panose="020B0604020202020204" pitchFamily="34" charset="0"/>
                <a:cs typeface="Arial" panose="020B0604020202020204" pitchFamily="34" charset="0"/>
              </a:defRPr>
            </a:lvl4pPr>
            <a:lvl5pPr marL="182875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Title 1">
            <a:extLst>
              <a:ext uri="{FF2B5EF4-FFF2-40B4-BE49-F238E27FC236}">
                <a16:creationId xmlns:a16="http://schemas.microsoft.com/office/drawing/2014/main" id="{9D66D783-2F31-A2FA-468A-634EDE1D6E1A}"/>
              </a:ext>
            </a:extLst>
          </p:cNvPr>
          <p:cNvSpPr>
            <a:spLocks noGrp="1"/>
          </p:cNvSpPr>
          <p:nvPr>
            <p:ph type="title"/>
          </p:nvPr>
        </p:nvSpPr>
        <p:spPr>
          <a:xfrm>
            <a:off x="324000" y="254416"/>
            <a:ext cx="6867392" cy="994172"/>
          </a:xfrm>
          <a:prstGeom prst="rect">
            <a:avLst/>
          </a:prstGeom>
        </p:spPr>
        <p:txBody>
          <a:bodyPr anchor="t"/>
          <a:lstStyle>
            <a:lvl1pPr>
              <a:defRPr sz="2800">
                <a:solidFill>
                  <a:schemeClr val="bg1"/>
                </a:solidFill>
              </a:defRPr>
            </a:lvl1pPr>
          </a:lstStyle>
          <a:p>
            <a:r>
              <a:rPr lang="en-US" dirty="0"/>
              <a:t>Click to edit Master title style</a:t>
            </a:r>
          </a:p>
        </p:txBody>
      </p:sp>
      <p:pic>
        <p:nvPicPr>
          <p:cNvPr id="18" name="Picture 17" descr="A black background with white text&#10;&#10;Description automatically generated">
            <a:extLst>
              <a:ext uri="{FF2B5EF4-FFF2-40B4-BE49-F238E27FC236}">
                <a16:creationId xmlns:a16="http://schemas.microsoft.com/office/drawing/2014/main" id="{A6931B16-BA98-EEF0-5F70-7315FAA8ECF4}"/>
              </a:ext>
            </a:extLst>
          </p:cNvPr>
          <p:cNvPicPr>
            <a:picLocks noChangeAspect="1"/>
          </p:cNvPicPr>
          <p:nvPr userDrawn="1"/>
        </p:nvPicPr>
        <p:blipFill>
          <a:blip r:embed="rId5"/>
          <a:stretch>
            <a:fillRect/>
          </a:stretch>
        </p:blipFill>
        <p:spPr>
          <a:xfrm>
            <a:off x="319078" y="4293952"/>
            <a:ext cx="1798764" cy="595132"/>
          </a:xfrm>
          <a:prstGeom prst="rect">
            <a:avLst/>
          </a:prstGeom>
        </p:spPr>
      </p:pic>
    </p:spTree>
    <p:extLst>
      <p:ext uri="{BB962C8B-B14F-4D97-AF65-F5344CB8AC3E}">
        <p14:creationId xmlns:p14="http://schemas.microsoft.com/office/powerpoint/2010/main" val="259598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Break saf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075E95-E0FD-64D3-31DF-82373D0A42F5}"/>
              </a:ext>
            </a:extLst>
          </p:cNvPr>
          <p:cNvPicPr>
            <a:picLocks noChangeAspect="1"/>
          </p:cNvPicPr>
          <p:nvPr/>
        </p:nvPicPr>
        <p:blipFill>
          <a:blip r:embed="rId4"/>
          <a:srcRect/>
          <a:stretch/>
        </p:blipFill>
        <p:spPr>
          <a:xfrm>
            <a:off x="2449867" y="633358"/>
            <a:ext cx="4244265" cy="3500684"/>
          </a:xfrm>
          <a:prstGeom prst="rect">
            <a:avLst/>
          </a:prstGeom>
        </p:spPr>
      </p:pic>
    </p:spTree>
    <p:extLst>
      <p:ext uri="{BB962C8B-B14F-4D97-AF65-F5344CB8AC3E}">
        <p14:creationId xmlns:p14="http://schemas.microsoft.com/office/powerpoint/2010/main" val="674759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Break Blue">
    <p:bg>
      <p:bgPr>
        <a:solidFill>
          <a:schemeClr val="tx2"/>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E209A64-A86D-46DC-B4A9-1CB964EC128B}"/>
              </a:ext>
            </a:extLst>
          </p:cNvPr>
          <p:cNvSpPr>
            <a:spLocks noGrp="1"/>
          </p:cNvSpPr>
          <p:nvPr>
            <p:ph type="subTitle" idx="1" hasCustomPrompt="1"/>
          </p:nvPr>
        </p:nvSpPr>
        <p:spPr>
          <a:xfrm>
            <a:off x="424800" y="1602133"/>
            <a:ext cx="5140181" cy="554400"/>
          </a:xfrm>
          <a:prstGeom prst="rect">
            <a:avLst/>
          </a:prstGeom>
        </p:spPr>
        <p:txBody>
          <a:bodyPr>
            <a:noAutofit/>
          </a:bodyPr>
          <a:lstStyle>
            <a:lvl1pPr marL="0" indent="0" algn="l">
              <a:lnSpc>
                <a:spcPct val="90000"/>
              </a:lnSpc>
              <a:buNone/>
              <a:defRPr sz="4400" b="0" baseline="0">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Page heading goes here</a:t>
            </a:r>
            <a:endParaRPr lang="en-AU" dirty="0"/>
          </a:p>
        </p:txBody>
      </p:sp>
      <p:sp>
        <p:nvSpPr>
          <p:cNvPr id="5" name="Content Placeholder 2">
            <a:extLst>
              <a:ext uri="{FF2B5EF4-FFF2-40B4-BE49-F238E27FC236}">
                <a16:creationId xmlns:a16="http://schemas.microsoft.com/office/drawing/2014/main" id="{968AEC84-8F28-1220-E449-7B12DE87A6B8}"/>
              </a:ext>
            </a:extLst>
          </p:cNvPr>
          <p:cNvSpPr>
            <a:spLocks noGrp="1"/>
          </p:cNvSpPr>
          <p:nvPr>
            <p:ph idx="12" hasCustomPrompt="1"/>
          </p:nvPr>
        </p:nvSpPr>
        <p:spPr>
          <a:xfrm>
            <a:off x="5922816" y="1441659"/>
            <a:ext cx="2370430" cy="2260181"/>
          </a:xfrm>
          <a:prstGeom prst="rect">
            <a:avLst/>
          </a:prstGeom>
        </p:spPr>
        <p:txBody>
          <a:bodyPr/>
          <a:lstStyle>
            <a:lvl1pPr>
              <a:defRPr>
                <a:solidFill>
                  <a:schemeClr val="bg1"/>
                </a:solidFill>
              </a:defRPr>
            </a:lvl1pPr>
            <a:lvl5pPr marL="1828800" indent="0">
              <a:buNone/>
              <a:defRPr/>
            </a:lvl5pPr>
          </a:lstStyle>
          <a:p>
            <a:pPr lvl="0"/>
            <a:r>
              <a:rPr lang="en-US" dirty="0"/>
              <a:t>Add icon from our </a:t>
            </a:r>
            <a:r>
              <a:rPr lang="en-US" dirty="0" err="1"/>
              <a:t>Aquanet</a:t>
            </a:r>
            <a:r>
              <a:rPr lang="en-US" dirty="0"/>
              <a:t> library</a:t>
            </a:r>
          </a:p>
        </p:txBody>
      </p:sp>
    </p:spTree>
    <p:extLst>
      <p:ext uri="{BB962C8B-B14F-4D97-AF65-F5344CB8AC3E}">
        <p14:creationId xmlns:p14="http://schemas.microsoft.com/office/powerpoint/2010/main" val="3768520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Break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5143500"/>
          </a:xfrm>
          <a:prstGeom prst="rect">
            <a:avLst/>
          </a:prstGeom>
          <a:solidFill>
            <a:schemeClr val="bg1">
              <a:lumMod val="85000"/>
            </a:schemeClr>
          </a:solidFill>
        </p:spPr>
        <p:txBody>
          <a:bodyPr/>
          <a:lstStyle/>
          <a:p>
            <a:r>
              <a:rPr lang="en-US"/>
              <a:t>Click icon to add picture</a:t>
            </a:r>
            <a:endParaRPr lang="en-AU" dirty="0"/>
          </a:p>
        </p:txBody>
      </p:sp>
      <p:sp>
        <p:nvSpPr>
          <p:cNvPr id="5" name="Subtitle 2"/>
          <p:cNvSpPr>
            <a:spLocks noGrp="1"/>
          </p:cNvSpPr>
          <p:nvPr>
            <p:ph type="subTitle" idx="1" hasCustomPrompt="1"/>
          </p:nvPr>
        </p:nvSpPr>
        <p:spPr>
          <a:xfrm>
            <a:off x="431999" y="432000"/>
            <a:ext cx="4759126" cy="577650"/>
          </a:xfrm>
          <a:prstGeom prst="rect">
            <a:avLst/>
          </a:prstGeom>
          <a:solidFill>
            <a:srgbClr val="262626">
              <a:alpha val="30000"/>
            </a:srgbClr>
          </a:solidFill>
        </p:spPr>
        <p:txBody>
          <a:bodyPr>
            <a:normAutofit/>
          </a:bodyPr>
          <a:lstStyle>
            <a:lvl1pPr>
              <a:defRPr sz="2800" b="0" baseline="0">
                <a:solidFill>
                  <a:schemeClr val="bg1"/>
                </a:solidFill>
              </a:defRPr>
            </a:lvl1pPr>
          </a:lstStyle>
          <a:p>
            <a:r>
              <a:rPr lang="en-AU" dirty="0"/>
              <a:t>Page heading goes here</a:t>
            </a:r>
          </a:p>
        </p:txBody>
      </p:sp>
    </p:spTree>
    <p:extLst>
      <p:ext uri="{BB962C8B-B14F-4D97-AF65-F5344CB8AC3E}">
        <p14:creationId xmlns:p14="http://schemas.microsoft.com/office/powerpoint/2010/main" val="3234795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ection Break Imag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5143500"/>
          </a:xfrm>
          <a:prstGeom prst="rect">
            <a:avLst/>
          </a:prstGeom>
          <a:solidFill>
            <a:schemeClr val="bg1">
              <a:lumMod val="85000"/>
            </a:schemeClr>
          </a:solidFill>
        </p:spPr>
        <p:txBody>
          <a:bodyPr/>
          <a:lstStyle/>
          <a:p>
            <a:r>
              <a:rPr lang="en-US"/>
              <a:t>Click icon to add picture</a:t>
            </a:r>
            <a:endParaRPr lang="en-AU" dirty="0"/>
          </a:p>
        </p:txBody>
      </p:sp>
      <p:sp>
        <p:nvSpPr>
          <p:cNvPr id="5" name="Subtitle 2"/>
          <p:cNvSpPr>
            <a:spLocks noGrp="1"/>
          </p:cNvSpPr>
          <p:nvPr>
            <p:ph type="subTitle" idx="1" hasCustomPrompt="1"/>
          </p:nvPr>
        </p:nvSpPr>
        <p:spPr>
          <a:xfrm>
            <a:off x="431999" y="432000"/>
            <a:ext cx="4759126" cy="577650"/>
          </a:xfrm>
          <a:prstGeom prst="rect">
            <a:avLst/>
          </a:prstGeom>
          <a:solidFill>
            <a:srgbClr val="262626">
              <a:alpha val="30000"/>
            </a:srgbClr>
          </a:solidFill>
        </p:spPr>
        <p:txBody>
          <a:bodyPr>
            <a:normAutofit/>
          </a:bodyPr>
          <a:lstStyle>
            <a:lvl1pPr>
              <a:defRPr sz="2800" b="0" baseline="0">
                <a:solidFill>
                  <a:schemeClr val="bg1"/>
                </a:solidFill>
              </a:defRPr>
            </a:lvl1pPr>
          </a:lstStyle>
          <a:p>
            <a:r>
              <a:rPr lang="en-AU" dirty="0"/>
              <a:t>Page heading goes here</a:t>
            </a:r>
          </a:p>
        </p:txBody>
      </p:sp>
    </p:spTree>
    <p:extLst>
      <p:ext uri="{BB962C8B-B14F-4D97-AF65-F5344CB8AC3E}">
        <p14:creationId xmlns:p14="http://schemas.microsoft.com/office/powerpoint/2010/main" val="1301286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Break Flow">
    <p:spTree>
      <p:nvGrpSpPr>
        <p:cNvPr id="1" name=""/>
        <p:cNvGrpSpPr/>
        <p:nvPr/>
      </p:nvGrpSpPr>
      <p:grpSpPr>
        <a:xfrm>
          <a:off x="0" y="0"/>
          <a:ext cx="0" cy="0"/>
          <a:chOff x="0" y="0"/>
          <a:chExt cx="0" cy="0"/>
        </a:xfrm>
      </p:grpSpPr>
      <p:pic>
        <p:nvPicPr>
          <p:cNvPr id="2" name="SAW00012—1920x1080—Background 8">
            <a:hlinkClick r:id="" action="ppaction://media"/>
            <a:extLst>
              <a:ext uri="{FF2B5EF4-FFF2-40B4-BE49-F238E27FC236}">
                <a16:creationId xmlns:a16="http://schemas.microsoft.com/office/drawing/2014/main" id="{233002E6-A978-E766-F341-37848F6530C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69E1DA14-8AEF-C9AF-AB4A-DA7C52361D36}"/>
              </a:ext>
            </a:extLst>
          </p:cNvPr>
          <p:cNvPicPr>
            <a:picLocks noChangeAspect="1"/>
          </p:cNvPicPr>
          <p:nvPr userDrawn="1"/>
        </p:nvPicPr>
        <p:blipFill>
          <a:blip r:embed="rId5"/>
          <a:stretch>
            <a:fillRect/>
          </a:stretch>
        </p:blipFill>
        <p:spPr>
          <a:xfrm>
            <a:off x="2811776" y="1230627"/>
            <a:ext cx="3520447" cy="2560325"/>
          </a:xfrm>
          <a:prstGeom prst="rect">
            <a:avLst/>
          </a:prstGeom>
        </p:spPr>
      </p:pic>
      <p:pic>
        <p:nvPicPr>
          <p:cNvPr id="7" name="Picture 6" descr="A logo of a company&#10;&#10;Description automatically generated">
            <a:extLst>
              <a:ext uri="{FF2B5EF4-FFF2-40B4-BE49-F238E27FC236}">
                <a16:creationId xmlns:a16="http://schemas.microsoft.com/office/drawing/2014/main" id="{2E934760-8CF3-2C89-1F08-2D3ED145BDAC}"/>
              </a:ext>
            </a:extLst>
          </p:cNvPr>
          <p:cNvPicPr>
            <a:picLocks noChangeAspect="1"/>
          </p:cNvPicPr>
          <p:nvPr userDrawn="1"/>
        </p:nvPicPr>
        <p:blipFill>
          <a:blip r:embed="rId6"/>
          <a:stretch>
            <a:fillRect/>
          </a:stretch>
        </p:blipFill>
        <p:spPr>
          <a:xfrm>
            <a:off x="8160630" y="4351201"/>
            <a:ext cx="687280" cy="572733"/>
          </a:xfrm>
          <a:prstGeom prst="rect">
            <a:avLst/>
          </a:prstGeom>
        </p:spPr>
      </p:pic>
      <p:pic>
        <p:nvPicPr>
          <p:cNvPr id="8" name="Picture 7">
            <a:extLst>
              <a:ext uri="{FF2B5EF4-FFF2-40B4-BE49-F238E27FC236}">
                <a16:creationId xmlns:a16="http://schemas.microsoft.com/office/drawing/2014/main" id="{9FE37FA7-6105-C334-38FF-F17097887468}"/>
              </a:ext>
            </a:extLst>
          </p:cNvPr>
          <p:cNvPicPr>
            <a:picLocks noChangeAspect="1"/>
          </p:cNvPicPr>
          <p:nvPr userDrawn="1"/>
        </p:nvPicPr>
        <p:blipFill>
          <a:blip r:embed="rId7"/>
          <a:srcRect/>
          <a:stretch/>
        </p:blipFill>
        <p:spPr>
          <a:xfrm>
            <a:off x="296090" y="4379261"/>
            <a:ext cx="687280" cy="516613"/>
          </a:xfrm>
          <a:prstGeom prst="rect">
            <a:avLst/>
          </a:prstGeom>
        </p:spPr>
      </p:pic>
    </p:spTree>
    <p:extLst>
      <p:ext uri="{BB962C8B-B14F-4D97-AF65-F5344CB8AC3E}">
        <p14:creationId xmlns:p14="http://schemas.microsoft.com/office/powerpoint/2010/main" val="38305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8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7B8523A-2A70-462B-AA07-5194F28B94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12" name="Text Placeholder 2">
            <a:extLst>
              <a:ext uri="{FF2B5EF4-FFF2-40B4-BE49-F238E27FC236}">
                <a16:creationId xmlns:a16="http://schemas.microsoft.com/office/drawing/2014/main" id="{23940DAC-9806-4D07-AEFF-9D92FC727E39}"/>
              </a:ext>
            </a:extLst>
          </p:cNvPr>
          <p:cNvSpPr>
            <a:spLocks noGrp="1"/>
          </p:cNvSpPr>
          <p:nvPr>
            <p:ph type="body" idx="13"/>
          </p:nvPr>
        </p:nvSpPr>
        <p:spPr>
          <a:xfrm>
            <a:off x="464561" y="3109611"/>
            <a:ext cx="5506748" cy="873650"/>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3" name="Text Placeholder 2">
            <a:extLst>
              <a:ext uri="{FF2B5EF4-FFF2-40B4-BE49-F238E27FC236}">
                <a16:creationId xmlns:a16="http://schemas.microsoft.com/office/drawing/2014/main" id="{B2FD2B83-2F66-41D8-ABD8-83D542C3E895}"/>
              </a:ext>
            </a:extLst>
          </p:cNvPr>
          <p:cNvSpPr>
            <a:spLocks noGrp="1"/>
          </p:cNvSpPr>
          <p:nvPr>
            <p:ph type="body" idx="14" hasCustomPrompt="1"/>
          </p:nvPr>
        </p:nvSpPr>
        <p:spPr>
          <a:xfrm>
            <a:off x="530370" y="1597065"/>
            <a:ext cx="5506748" cy="873650"/>
          </a:xfrm>
          <a:prstGeom prst="rect">
            <a:avLst/>
          </a:prstGeom>
        </p:spPr>
        <p:txBody>
          <a:bodyPr/>
          <a:lstStyle>
            <a:lvl1pPr marL="0" indent="0">
              <a:buNone/>
              <a:defRPr sz="4500">
                <a:solidFill>
                  <a:schemeClr val="bg1"/>
                </a:solidFill>
                <a:latin typeface="+mj-lt"/>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title styles</a:t>
            </a:r>
          </a:p>
        </p:txBody>
      </p:sp>
    </p:spTree>
    <p:extLst>
      <p:ext uri="{BB962C8B-B14F-4D97-AF65-F5344CB8AC3E}">
        <p14:creationId xmlns:p14="http://schemas.microsoft.com/office/powerpoint/2010/main" val="2403066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9" name="Picture 8" descr="A picture containing device, window, clock&#10;&#10;Description automatically generated">
            <a:extLst>
              <a:ext uri="{FF2B5EF4-FFF2-40B4-BE49-F238E27FC236}">
                <a16:creationId xmlns:a16="http://schemas.microsoft.com/office/drawing/2014/main" id="{22D67B6A-9444-4AF6-B260-C00C6AA406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66543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82ECCF-7C96-43DA-B1FF-C37F1C358E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2" name="Title 1">
            <a:extLst>
              <a:ext uri="{FF2B5EF4-FFF2-40B4-BE49-F238E27FC236}">
                <a16:creationId xmlns:a16="http://schemas.microsoft.com/office/drawing/2014/main" id="{05FD048B-40F3-4129-A235-BAA970060FEB}"/>
              </a:ext>
            </a:extLst>
          </p:cNvPr>
          <p:cNvSpPr>
            <a:spLocks noGrp="1"/>
          </p:cNvSpPr>
          <p:nvPr>
            <p:ph type="title"/>
          </p:nvPr>
        </p:nvSpPr>
        <p:spPr>
          <a:xfrm>
            <a:off x="318601" y="153901"/>
            <a:ext cx="6956843" cy="994172"/>
          </a:xfrm>
          <a:prstGeom prst="rect">
            <a:avLst/>
          </a:prstGeom>
        </p:spPr>
        <p:txBody>
          <a:bodyPr/>
          <a:lstStyle>
            <a:lvl1pPr>
              <a:defRPr>
                <a:solidFill>
                  <a:srgbClr val="003C69"/>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E89EE225-3D1A-417E-924F-4F91576E7F96}"/>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Oval 8">
            <a:extLst>
              <a:ext uri="{FF2B5EF4-FFF2-40B4-BE49-F238E27FC236}">
                <a16:creationId xmlns:a16="http://schemas.microsoft.com/office/drawing/2014/main" id="{B0426D63-70A8-452E-B4FC-B25162554CBD}"/>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63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592" y="1333372"/>
            <a:ext cx="6733358" cy="873245"/>
          </a:xfrm>
          <a:prstGeom prst="rect">
            <a:avLst/>
          </a:prstGeom>
        </p:spPr>
        <p:txBody>
          <a:bodyPr>
            <a:noAutofit/>
          </a:bodyPr>
          <a:lstStyle>
            <a:lvl1pPr>
              <a:lnSpc>
                <a:spcPct val="90000"/>
              </a:lnSpc>
              <a:spcAft>
                <a:spcPts val="300"/>
              </a:spcAft>
              <a:defRPr sz="5000" b="0" baseline="0">
                <a:solidFill>
                  <a:schemeClr val="bg1"/>
                </a:solidFill>
                <a:latin typeface="Century Gothic" panose="020B0502020202020204" pitchFamily="34" charset="0"/>
              </a:defRPr>
            </a:lvl1pPr>
          </a:lstStyle>
          <a:p>
            <a:r>
              <a:rPr lang="en-US" dirty="0"/>
              <a:t>Heading goes here</a:t>
            </a:r>
            <a:endParaRPr lang="en-AU" dirty="0"/>
          </a:p>
        </p:txBody>
      </p:sp>
      <p:sp>
        <p:nvSpPr>
          <p:cNvPr id="3" name="Subtitle 2"/>
          <p:cNvSpPr>
            <a:spLocks noGrp="1"/>
          </p:cNvSpPr>
          <p:nvPr>
            <p:ph type="subTitle" idx="1" hasCustomPrompt="1"/>
          </p:nvPr>
        </p:nvSpPr>
        <p:spPr>
          <a:xfrm>
            <a:off x="529592" y="2799776"/>
            <a:ext cx="6353808" cy="522000"/>
          </a:xfrm>
          <a:prstGeom prst="rect">
            <a:avLst/>
          </a:prstGeom>
        </p:spPr>
        <p:txBody>
          <a:bodyPr>
            <a:normAutofit/>
          </a:bodyPr>
          <a:lstStyle>
            <a:lvl1pPr marL="0" indent="0" algn="l">
              <a:lnSpc>
                <a:spcPct val="100000"/>
              </a:lnSpc>
              <a:buNone/>
              <a:defRPr sz="2600" b="0">
                <a:solidFill>
                  <a:schemeClr val="bg1"/>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goes here</a:t>
            </a:r>
            <a:endParaRPr lang="en-AU" dirty="0"/>
          </a:p>
        </p:txBody>
      </p:sp>
      <p:sp>
        <p:nvSpPr>
          <p:cNvPr id="10" name="Text Placeholder 9"/>
          <p:cNvSpPr>
            <a:spLocks noGrp="1"/>
          </p:cNvSpPr>
          <p:nvPr>
            <p:ph type="body" sz="quarter" idx="10" hasCustomPrompt="1"/>
          </p:nvPr>
        </p:nvSpPr>
        <p:spPr>
          <a:xfrm>
            <a:off x="529592" y="3634849"/>
            <a:ext cx="1440000" cy="252000"/>
          </a:xfrm>
          <a:prstGeom prst="rect">
            <a:avLst/>
          </a:prstGeom>
        </p:spPr>
        <p:txBody>
          <a:bodyPr>
            <a:noAutofit/>
          </a:bodyPr>
          <a:lstStyle>
            <a:lvl1pPr>
              <a:defRPr sz="1200">
                <a:solidFill>
                  <a:schemeClr val="bg1"/>
                </a:solidFill>
              </a:defRPr>
            </a:lvl1pPr>
          </a:lstStyle>
          <a:p>
            <a:pPr lvl="0"/>
            <a:r>
              <a:rPr lang="en-US"/>
              <a:t>Date</a:t>
            </a:r>
          </a:p>
        </p:txBody>
      </p:sp>
    </p:spTree>
    <p:extLst>
      <p:ext uri="{BB962C8B-B14F-4D97-AF65-F5344CB8AC3E}">
        <p14:creationId xmlns:p14="http://schemas.microsoft.com/office/powerpoint/2010/main" val="3352108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29DDF-808B-47C7-92BA-407CA4851C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2" name="Title 1">
            <a:extLst>
              <a:ext uri="{FF2B5EF4-FFF2-40B4-BE49-F238E27FC236}">
                <a16:creationId xmlns:a16="http://schemas.microsoft.com/office/drawing/2014/main" id="{A7EB3FE3-5730-48BA-895D-51D29567D177}"/>
              </a:ext>
            </a:extLst>
          </p:cNvPr>
          <p:cNvSpPr>
            <a:spLocks noGrp="1"/>
          </p:cNvSpPr>
          <p:nvPr>
            <p:ph type="title"/>
          </p:nvPr>
        </p:nvSpPr>
        <p:spPr>
          <a:xfrm>
            <a:off x="318600" y="153901"/>
            <a:ext cx="6837574" cy="994172"/>
          </a:xfrm>
          <a:prstGeom prst="rect">
            <a:avLst/>
          </a:prstGeom>
        </p:spPr>
        <p:txBody>
          <a:bodyPr/>
          <a:lstStyle>
            <a:lvl1pPr>
              <a:defRPr>
                <a:solidFill>
                  <a:srgbClr val="003C69"/>
                </a:solidFill>
              </a:defRPr>
            </a:lvl1pPr>
          </a:lstStyle>
          <a:p>
            <a:r>
              <a:rPr lang="en-US" dirty="0"/>
              <a:t>Click to edit Master title style</a:t>
            </a:r>
            <a:endParaRPr lang="en-AU" dirty="0"/>
          </a:p>
        </p:txBody>
      </p:sp>
      <p:sp>
        <p:nvSpPr>
          <p:cNvPr id="6" name="Oval 5">
            <a:extLst>
              <a:ext uri="{FF2B5EF4-FFF2-40B4-BE49-F238E27FC236}">
                <a16:creationId xmlns:a16="http://schemas.microsoft.com/office/drawing/2014/main" id="{7AFBEE4B-0126-44B0-8E69-79F24AB3D97D}"/>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4461DD6D-FC73-4F71-B65C-9EAB15C798CE}"/>
              </a:ext>
            </a:extLst>
          </p:cNvPr>
          <p:cNvSpPr>
            <a:spLocks noGrp="1"/>
          </p:cNvSpPr>
          <p:nvPr>
            <p:ph idx="1"/>
          </p:nvPr>
        </p:nvSpPr>
        <p:spPr>
          <a:xfrm>
            <a:off x="318600" y="1370429"/>
            <a:ext cx="8037724"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5925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54563F-403A-4017-8160-9A3DAF42F6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2" name="Title 1">
            <a:extLst>
              <a:ext uri="{FF2B5EF4-FFF2-40B4-BE49-F238E27FC236}">
                <a16:creationId xmlns:a16="http://schemas.microsoft.com/office/drawing/2014/main" id="{507285B0-96F3-4376-9092-C6F6F2DEDF0C}"/>
              </a:ext>
            </a:extLst>
          </p:cNvPr>
          <p:cNvSpPr>
            <a:spLocks noGrp="1"/>
          </p:cNvSpPr>
          <p:nvPr>
            <p:ph type="title"/>
          </p:nvPr>
        </p:nvSpPr>
        <p:spPr>
          <a:xfrm>
            <a:off x="318600" y="153901"/>
            <a:ext cx="6867392" cy="994172"/>
          </a:xfrm>
          <a:prstGeom prst="rect">
            <a:avLst/>
          </a:prstGeom>
        </p:spPr>
        <p:txBody>
          <a:bodyPr/>
          <a:lstStyle>
            <a:lvl1pPr>
              <a:defRPr>
                <a:solidFill>
                  <a:srgbClr val="003C69"/>
                </a:solidFill>
              </a:defRPr>
            </a:lvl1pPr>
          </a:lstStyle>
          <a:p>
            <a:r>
              <a:rPr lang="en-US" dirty="0"/>
              <a:t>Click to edit Master title style</a:t>
            </a:r>
          </a:p>
        </p:txBody>
      </p:sp>
      <p:sp>
        <p:nvSpPr>
          <p:cNvPr id="6" name="Oval 5">
            <a:extLst>
              <a:ext uri="{FF2B5EF4-FFF2-40B4-BE49-F238E27FC236}">
                <a16:creationId xmlns:a16="http://schemas.microsoft.com/office/drawing/2014/main" id="{C38E904C-2425-4537-9E5B-51A79F8023AA}"/>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A8B63836-832F-4420-9EBD-E88D0AA25EA8}"/>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2566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4871E10-1BB0-4086-B244-D45806696A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6" name="Title 1">
            <a:extLst>
              <a:ext uri="{FF2B5EF4-FFF2-40B4-BE49-F238E27FC236}">
                <a16:creationId xmlns:a16="http://schemas.microsoft.com/office/drawing/2014/main" id="{06D18B51-8905-45BE-882C-6E9784AA41D1}"/>
              </a:ext>
            </a:extLst>
          </p:cNvPr>
          <p:cNvSpPr>
            <a:spLocks noGrp="1"/>
          </p:cNvSpPr>
          <p:nvPr>
            <p:ph type="title"/>
          </p:nvPr>
        </p:nvSpPr>
        <p:spPr>
          <a:xfrm>
            <a:off x="318601" y="153901"/>
            <a:ext cx="6927026" cy="994172"/>
          </a:xfrm>
          <a:prstGeom prst="rect">
            <a:avLst/>
          </a:prstGeom>
        </p:spPr>
        <p:txBody>
          <a:bodyPr/>
          <a:lstStyle>
            <a:lvl1pPr>
              <a:defRPr>
                <a:solidFill>
                  <a:srgbClr val="003C69"/>
                </a:solidFill>
              </a:defRPr>
            </a:lvl1pPr>
          </a:lstStyle>
          <a:p>
            <a:r>
              <a:rPr lang="en-US" dirty="0"/>
              <a:t>Click to edit Master title style</a:t>
            </a:r>
            <a:endParaRPr lang="en-AU" dirty="0"/>
          </a:p>
        </p:txBody>
      </p:sp>
      <p:sp>
        <p:nvSpPr>
          <p:cNvPr id="7" name="Content Placeholder 2">
            <a:extLst>
              <a:ext uri="{FF2B5EF4-FFF2-40B4-BE49-F238E27FC236}">
                <a16:creationId xmlns:a16="http://schemas.microsoft.com/office/drawing/2014/main" id="{AD849153-6BB3-4403-9486-CD157164FAD6}"/>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Oval 7">
            <a:extLst>
              <a:ext uri="{FF2B5EF4-FFF2-40B4-BE49-F238E27FC236}">
                <a16:creationId xmlns:a16="http://schemas.microsoft.com/office/drawing/2014/main" id="{3D924AB7-2141-46EC-ADF8-69B4B3D2A94C}"/>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3477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11BA32-CD48-42CE-9A6C-2542410828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6" name="Title 1">
            <a:extLst>
              <a:ext uri="{FF2B5EF4-FFF2-40B4-BE49-F238E27FC236}">
                <a16:creationId xmlns:a16="http://schemas.microsoft.com/office/drawing/2014/main" id="{4D78DB29-C913-4CD4-A2E3-D2A3E58561EB}"/>
              </a:ext>
            </a:extLst>
          </p:cNvPr>
          <p:cNvSpPr>
            <a:spLocks noGrp="1"/>
          </p:cNvSpPr>
          <p:nvPr>
            <p:ph type="title"/>
          </p:nvPr>
        </p:nvSpPr>
        <p:spPr>
          <a:xfrm>
            <a:off x="318601" y="153901"/>
            <a:ext cx="6927026" cy="994172"/>
          </a:xfrm>
          <a:prstGeom prst="rect">
            <a:avLst/>
          </a:prstGeom>
        </p:spPr>
        <p:txBody>
          <a:bodyPr/>
          <a:lstStyle>
            <a:lvl1pPr>
              <a:defRPr>
                <a:solidFill>
                  <a:srgbClr val="003C69"/>
                </a:solidFill>
              </a:defRPr>
            </a:lvl1pPr>
          </a:lstStyle>
          <a:p>
            <a:r>
              <a:rPr lang="en-US" dirty="0"/>
              <a:t>Click to edit Master title style</a:t>
            </a:r>
            <a:endParaRPr lang="en-AU" dirty="0"/>
          </a:p>
        </p:txBody>
      </p:sp>
      <p:sp>
        <p:nvSpPr>
          <p:cNvPr id="7" name="Content Placeholder 2">
            <a:extLst>
              <a:ext uri="{FF2B5EF4-FFF2-40B4-BE49-F238E27FC236}">
                <a16:creationId xmlns:a16="http://schemas.microsoft.com/office/drawing/2014/main" id="{6C2F4749-751F-4873-8A51-24C710B0D092}"/>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Oval 12">
            <a:extLst>
              <a:ext uri="{FF2B5EF4-FFF2-40B4-BE49-F238E27FC236}">
                <a16:creationId xmlns:a16="http://schemas.microsoft.com/office/drawing/2014/main" id="{8ED7AB08-BD97-4E62-9F21-D942F4A1D9F2}"/>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253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218CB0-1A91-4813-B6E4-6412F4359B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144000" cy="5143499"/>
          </a:xfrm>
          <a:prstGeom prst="rect">
            <a:avLst/>
          </a:prstGeom>
        </p:spPr>
      </p:pic>
      <p:sp>
        <p:nvSpPr>
          <p:cNvPr id="2" name="Title 1">
            <a:extLst>
              <a:ext uri="{FF2B5EF4-FFF2-40B4-BE49-F238E27FC236}">
                <a16:creationId xmlns:a16="http://schemas.microsoft.com/office/drawing/2014/main" id="{6F1E29AD-7239-4992-AB70-3FC686F236B9}"/>
              </a:ext>
            </a:extLst>
          </p:cNvPr>
          <p:cNvSpPr>
            <a:spLocks noGrp="1"/>
          </p:cNvSpPr>
          <p:nvPr>
            <p:ph type="title"/>
          </p:nvPr>
        </p:nvSpPr>
        <p:spPr>
          <a:xfrm>
            <a:off x="318601" y="153901"/>
            <a:ext cx="6927026" cy="994172"/>
          </a:xfrm>
          <a:prstGeom prst="rect">
            <a:avLst/>
          </a:prstGeom>
        </p:spPr>
        <p:txBody>
          <a:bodyPr/>
          <a:lstStyle>
            <a:lvl1pPr>
              <a:defRPr>
                <a:solidFill>
                  <a:srgbClr val="003C69"/>
                </a:solidFill>
              </a:defRPr>
            </a:lvl1pPr>
          </a:lstStyle>
          <a:p>
            <a:r>
              <a:rPr lang="en-US" dirty="0"/>
              <a:t>Click to edit Master title style</a:t>
            </a:r>
            <a:endParaRPr lang="en-AU" dirty="0"/>
          </a:p>
        </p:txBody>
      </p:sp>
      <p:sp>
        <p:nvSpPr>
          <p:cNvPr id="6" name="Content Placeholder 2">
            <a:extLst>
              <a:ext uri="{FF2B5EF4-FFF2-40B4-BE49-F238E27FC236}">
                <a16:creationId xmlns:a16="http://schemas.microsoft.com/office/drawing/2014/main" id="{6C55F96C-F6EE-498B-B77C-D22BB84F71F8}"/>
              </a:ext>
            </a:extLst>
          </p:cNvPr>
          <p:cNvSpPr>
            <a:spLocks noGrp="1"/>
          </p:cNvSpPr>
          <p:nvPr>
            <p:ph idx="1"/>
          </p:nvPr>
        </p:nvSpPr>
        <p:spPr>
          <a:xfrm>
            <a:off x="318600" y="1370429"/>
            <a:ext cx="7478648" cy="2707099"/>
          </a:xfrm>
          <a:prstGeom prst="rect">
            <a:avLst/>
          </a:prstGeom>
        </p:spPr>
        <p:txBody>
          <a:bodyPr/>
          <a:lstStyle>
            <a:lvl1pPr>
              <a:defRPr>
                <a:solidFill>
                  <a:srgbClr val="003C69"/>
                </a:solidFill>
                <a:latin typeface="Arial" panose="020B0604020202020204" pitchFamily="34" charset="0"/>
                <a:cs typeface="Arial" panose="020B0604020202020204" pitchFamily="34" charset="0"/>
              </a:defRPr>
            </a:lvl1pPr>
            <a:lvl2pPr>
              <a:defRPr>
                <a:solidFill>
                  <a:srgbClr val="003C69"/>
                </a:solidFill>
                <a:latin typeface="Arial" panose="020B0604020202020204" pitchFamily="34" charset="0"/>
                <a:cs typeface="Arial" panose="020B0604020202020204" pitchFamily="34" charset="0"/>
              </a:defRPr>
            </a:lvl2pPr>
            <a:lvl3pPr>
              <a:defRPr>
                <a:solidFill>
                  <a:srgbClr val="003C69"/>
                </a:solidFill>
                <a:latin typeface="Arial" panose="020B0604020202020204" pitchFamily="34" charset="0"/>
                <a:cs typeface="Arial" panose="020B0604020202020204" pitchFamily="34" charset="0"/>
              </a:defRPr>
            </a:lvl3pPr>
            <a:lvl4pPr>
              <a:defRPr>
                <a:solidFill>
                  <a:srgbClr val="003C69"/>
                </a:solidFill>
                <a:latin typeface="Arial" panose="020B0604020202020204" pitchFamily="34" charset="0"/>
                <a:cs typeface="Arial" panose="020B0604020202020204" pitchFamily="34" charset="0"/>
              </a:defRPr>
            </a:lvl4pPr>
            <a:lvl5pPr>
              <a:defRPr>
                <a:solidFill>
                  <a:srgbClr val="003C69"/>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Oval 6">
            <a:extLst>
              <a:ext uri="{FF2B5EF4-FFF2-40B4-BE49-F238E27FC236}">
                <a16:creationId xmlns:a16="http://schemas.microsoft.com/office/drawing/2014/main" id="{154D1F2B-5239-48D9-A896-5B0F6C396CEB}"/>
              </a:ext>
            </a:extLst>
          </p:cNvPr>
          <p:cNvSpPr/>
          <p:nvPr userDrawn="1"/>
        </p:nvSpPr>
        <p:spPr>
          <a:xfrm>
            <a:off x="8523900" y="3952570"/>
            <a:ext cx="216000" cy="216000"/>
          </a:xfrm>
          <a:prstGeom prst="ellipse">
            <a:avLst/>
          </a:prstGeom>
          <a:solidFill>
            <a:srgbClr val="E0E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2A63AAD-1542-4617-ABA1-67B6A1E688DA}" type="slidenum">
              <a:rPr lang="en-US" sz="750" smtClean="0">
                <a:latin typeface="Arial" panose="020B0604020202020204" pitchFamily="34" charset="0"/>
                <a:cs typeface="Arial" panose="020B0604020202020204" pitchFamily="34" charset="0"/>
              </a:rPr>
              <a:pPr/>
              <a:t>‹#›</a:t>
            </a:fld>
            <a:endParaRPr lang="en-AU"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0796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Internal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86FC1-C972-4586-5CFA-6363456DEC56}"/>
              </a:ext>
            </a:extLst>
          </p:cNvPr>
          <p:cNvPicPr>
            <a:picLocks noChangeAspect="1"/>
          </p:cNvPicPr>
          <p:nvPr userDrawn="1"/>
        </p:nvPicPr>
        <p:blipFill>
          <a:blip r:embed="rId2"/>
          <a:srcRect/>
          <a:stretch/>
        </p:blipFill>
        <p:spPr>
          <a:xfrm>
            <a:off x="163953" y="0"/>
            <a:ext cx="8816093" cy="5143498"/>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00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00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
            <a:extLst>
              <a:ext uri="{FF2B5EF4-FFF2-40B4-BE49-F238E27FC236}">
                <a16:creationId xmlns:a16="http://schemas.microsoft.com/office/drawing/2014/main" id="{C978F1D6-5996-AE3F-B953-B61057CCE54A}"/>
              </a:ext>
            </a:extLst>
          </p:cNvPr>
          <p:cNvSpPr>
            <a:spLocks noGrp="1"/>
          </p:cNvSpPr>
          <p:nvPr>
            <p:ph type="body" idx="13"/>
          </p:nvPr>
        </p:nvSpPr>
        <p:spPr>
          <a:xfrm>
            <a:off x="464561" y="3510087"/>
            <a:ext cx="5506748" cy="873650"/>
          </a:xfrm>
          <a:prstGeom prst="rect">
            <a:avLst/>
          </a:prstGeom>
        </p:spPr>
        <p:txBody>
          <a:bodyPr/>
          <a:lstStyle>
            <a:lvl1pPr marL="0" indent="0">
              <a:buNone/>
              <a:defRPr sz="1800">
                <a:solidFill>
                  <a:schemeClr val="bg1"/>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Text Placeholder 2">
            <a:extLst>
              <a:ext uri="{FF2B5EF4-FFF2-40B4-BE49-F238E27FC236}">
                <a16:creationId xmlns:a16="http://schemas.microsoft.com/office/drawing/2014/main" id="{AE78DEAA-3BAB-C374-C826-4D579E71CD1E}"/>
              </a:ext>
            </a:extLst>
          </p:cNvPr>
          <p:cNvSpPr>
            <a:spLocks noGrp="1"/>
          </p:cNvSpPr>
          <p:nvPr>
            <p:ph type="body" idx="14" hasCustomPrompt="1"/>
          </p:nvPr>
        </p:nvSpPr>
        <p:spPr>
          <a:xfrm>
            <a:off x="464561" y="1597064"/>
            <a:ext cx="5506748" cy="873650"/>
          </a:xfrm>
          <a:prstGeom prst="rect">
            <a:avLst/>
          </a:prstGeom>
        </p:spPr>
        <p:txBody>
          <a:bodyPr/>
          <a:lstStyle>
            <a:lvl1pPr marL="0" indent="0">
              <a:buNone/>
              <a:defRPr sz="4500">
                <a:solidFill>
                  <a:schemeClr val="bg1"/>
                </a:solidFill>
                <a:latin typeface="+mj-lt"/>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title styles</a:t>
            </a:r>
          </a:p>
        </p:txBody>
      </p:sp>
      <p:sp>
        <p:nvSpPr>
          <p:cNvPr id="11" name="Arc 10">
            <a:extLst>
              <a:ext uri="{FF2B5EF4-FFF2-40B4-BE49-F238E27FC236}">
                <a16:creationId xmlns:a16="http://schemas.microsoft.com/office/drawing/2014/main" id="{0FEC2B4B-FEE7-4E9A-2A72-9B49ED69CFE0}"/>
              </a:ext>
            </a:extLst>
          </p:cNvPr>
          <p:cNvSpPr/>
          <p:nvPr userDrawn="1"/>
        </p:nvSpPr>
        <p:spPr>
          <a:xfrm rot="10606278">
            <a:off x="8769976" y="149266"/>
            <a:ext cx="825135" cy="562871"/>
          </a:xfrm>
          <a:prstGeom prst="arc">
            <a:avLst>
              <a:gd name="adj1" fmla="val 16749262"/>
              <a:gd name="adj2" fmla="val 19867725"/>
            </a:avLst>
          </a:prstGeom>
          <a:ln w="247650">
            <a:solidFill>
              <a:srgbClr val="CD8AB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6" name="Text Placeholder 9">
            <a:extLst>
              <a:ext uri="{FF2B5EF4-FFF2-40B4-BE49-F238E27FC236}">
                <a16:creationId xmlns:a16="http://schemas.microsoft.com/office/drawing/2014/main" id="{7C4436EE-A0D6-1AFB-3784-9F4AF3EBAA3B}"/>
              </a:ext>
            </a:extLst>
          </p:cNvPr>
          <p:cNvSpPr>
            <a:spLocks noGrp="1"/>
          </p:cNvSpPr>
          <p:nvPr>
            <p:ph type="body" sz="quarter" idx="15" hasCustomPrompt="1"/>
          </p:nvPr>
        </p:nvSpPr>
        <p:spPr>
          <a:xfrm>
            <a:off x="464561" y="4462973"/>
            <a:ext cx="1555037" cy="252000"/>
          </a:xfrm>
          <a:prstGeom prst="rect">
            <a:avLst/>
          </a:prstGeom>
        </p:spPr>
        <p:txBody>
          <a:bodyPr>
            <a:noAutofit/>
          </a:bodyPr>
          <a:lstStyle>
            <a:lvl1pPr>
              <a:defRPr sz="1200">
                <a:solidFill>
                  <a:schemeClr val="bg1"/>
                </a:solidFill>
                <a:latin typeface="Arial" panose="020B0604020202020204" pitchFamily="34" charset="0"/>
                <a:cs typeface="Arial" panose="020B0604020202020204" pitchFamily="34" charset="0"/>
              </a:defRPr>
            </a:lvl1pPr>
          </a:lstStyle>
          <a:p>
            <a:pPr lvl="0"/>
            <a:r>
              <a:rPr lang="en-US" dirty="0"/>
              <a:t>Date</a:t>
            </a:r>
          </a:p>
        </p:txBody>
      </p:sp>
    </p:spTree>
    <p:extLst>
      <p:ext uri="{BB962C8B-B14F-4D97-AF65-F5344CB8AC3E}">
        <p14:creationId xmlns:p14="http://schemas.microsoft.com/office/powerpoint/2010/main" val="291765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cknowledge Countr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3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cknowledge Country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60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Internal Page (Text and Image)">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425303" y="205200"/>
            <a:ext cx="7315200" cy="554400"/>
          </a:xfrm>
          <a:prstGeom prst="rect">
            <a:avLst/>
          </a:prstGeom>
        </p:spPr>
        <p:txBody>
          <a:bodyPr>
            <a:noAutofit/>
          </a:bodyPr>
          <a:lstStyle>
            <a:lvl1pPr marL="0" indent="0" algn="l">
              <a:lnSpc>
                <a:spcPct val="90000"/>
              </a:lnSpc>
              <a:spcBef>
                <a:spcPts val="0"/>
              </a:spcBef>
              <a:buNone/>
              <a:defRPr sz="2800" b="0" baseline="0">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Page heading goes here</a:t>
            </a:r>
            <a:endParaRPr lang="en-AU" dirty="0"/>
          </a:p>
        </p:txBody>
      </p:sp>
      <p:pic>
        <p:nvPicPr>
          <p:cNvPr id="3" name="Picture 2" descr="A blue rectangular object with a white border&#10;&#10;Description automatically generated">
            <a:extLst>
              <a:ext uri="{FF2B5EF4-FFF2-40B4-BE49-F238E27FC236}">
                <a16:creationId xmlns:a16="http://schemas.microsoft.com/office/drawing/2014/main" id="{FA00A604-A780-47E0-F29C-48F28C0A7A7A}"/>
              </a:ext>
            </a:extLst>
          </p:cNvPr>
          <p:cNvPicPr>
            <a:picLocks noChangeAspect="1"/>
          </p:cNvPicPr>
          <p:nvPr userDrawn="1"/>
        </p:nvPicPr>
        <p:blipFill rotWithShape="1">
          <a:blip r:embed="rId2"/>
          <a:srcRect b="3586"/>
          <a:stretch/>
        </p:blipFill>
        <p:spPr>
          <a:xfrm>
            <a:off x="0" y="1"/>
            <a:ext cx="9144000" cy="5143500"/>
          </a:xfrm>
          <a:prstGeom prst="rect">
            <a:avLst/>
          </a:prstGeom>
        </p:spPr>
      </p:pic>
      <p:sp>
        <p:nvSpPr>
          <p:cNvPr id="4" name="Content Placeholder 2">
            <a:extLst>
              <a:ext uri="{FF2B5EF4-FFF2-40B4-BE49-F238E27FC236}">
                <a16:creationId xmlns:a16="http://schemas.microsoft.com/office/drawing/2014/main" id="{D8A0AC74-5AAE-2D2E-B888-AB7A8AE48358}"/>
              </a:ext>
            </a:extLst>
          </p:cNvPr>
          <p:cNvSpPr>
            <a:spLocks noGrp="1"/>
          </p:cNvSpPr>
          <p:nvPr>
            <p:ph idx="10"/>
          </p:nvPr>
        </p:nvSpPr>
        <p:spPr>
          <a:xfrm>
            <a:off x="303859" y="1146375"/>
            <a:ext cx="3918097" cy="3610350"/>
          </a:xfrm>
          <a:prstGeom prst="rect">
            <a:avLst/>
          </a:prstGeom>
        </p:spPr>
        <p:txBody>
          <a:bodyPr/>
          <a:lstStyle>
            <a:lvl1pPr>
              <a:spcBef>
                <a:spcPts val="300"/>
              </a:spcBef>
              <a:defRPr baseline="0">
                <a:solidFill>
                  <a:schemeClr val="bg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bg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bg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bg1"/>
                </a:solidFill>
                <a:latin typeface="Arial" panose="020B0604020202020204" pitchFamily="34" charset="0"/>
                <a:cs typeface="Arial" panose="020B0604020202020204" pitchFamily="34" charset="0"/>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Rectangle 1">
            <a:extLst>
              <a:ext uri="{FF2B5EF4-FFF2-40B4-BE49-F238E27FC236}">
                <a16:creationId xmlns:a16="http://schemas.microsoft.com/office/drawing/2014/main" id="{C167CC7C-B4E6-3362-3DFB-4E43EF4031F8}"/>
              </a:ext>
            </a:extLst>
          </p:cNvPr>
          <p:cNvSpPr/>
          <p:nvPr userDrawn="1"/>
        </p:nvSpPr>
        <p:spPr>
          <a:xfrm>
            <a:off x="87086" y="205200"/>
            <a:ext cx="1741714" cy="813703"/>
          </a:xfrm>
          <a:prstGeom prst="rect">
            <a:avLst/>
          </a:prstGeom>
          <a:solidFill>
            <a:srgbClr val="003C6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p>
        </p:txBody>
      </p:sp>
      <p:pic>
        <p:nvPicPr>
          <p:cNvPr id="5" name="Picture 4">
            <a:extLst>
              <a:ext uri="{FF2B5EF4-FFF2-40B4-BE49-F238E27FC236}">
                <a16:creationId xmlns:a16="http://schemas.microsoft.com/office/drawing/2014/main" id="{A1F8AF95-7E84-D858-6257-72A8BA70251E}"/>
              </a:ext>
            </a:extLst>
          </p:cNvPr>
          <p:cNvPicPr>
            <a:picLocks noChangeAspect="1"/>
          </p:cNvPicPr>
          <p:nvPr userDrawn="1"/>
        </p:nvPicPr>
        <p:blipFill>
          <a:blip r:embed="rId3"/>
          <a:srcRect t="12730" b="12730"/>
          <a:stretch/>
        </p:blipFill>
        <p:spPr>
          <a:xfrm>
            <a:off x="235527" y="205200"/>
            <a:ext cx="1316184" cy="713509"/>
          </a:xfrm>
          <a:prstGeom prst="rect">
            <a:avLst/>
          </a:prstGeom>
        </p:spPr>
      </p:pic>
    </p:spTree>
    <p:extLst>
      <p:ext uri="{BB962C8B-B14F-4D97-AF65-F5344CB8AC3E}">
        <p14:creationId xmlns:p14="http://schemas.microsoft.com/office/powerpoint/2010/main" val="185259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ternal Page">
    <p:spTree>
      <p:nvGrpSpPr>
        <p:cNvPr id="1" name=""/>
        <p:cNvGrpSpPr/>
        <p:nvPr/>
      </p:nvGrpSpPr>
      <p:grpSpPr>
        <a:xfrm>
          <a:off x="0" y="0"/>
          <a:ext cx="0" cy="0"/>
          <a:chOff x="0" y="0"/>
          <a:chExt cx="0" cy="0"/>
        </a:xfrm>
      </p:grpSpPr>
      <p:sp>
        <p:nvSpPr>
          <p:cNvPr id="9" name="Subtitle 2"/>
          <p:cNvSpPr>
            <a:spLocks noGrp="1"/>
          </p:cNvSpPr>
          <p:nvPr>
            <p:ph type="subTitle" idx="1" hasCustomPrompt="1"/>
          </p:nvPr>
        </p:nvSpPr>
        <p:spPr>
          <a:xfrm>
            <a:off x="425303" y="205200"/>
            <a:ext cx="7315200" cy="554400"/>
          </a:xfrm>
          <a:prstGeom prst="rect">
            <a:avLst/>
          </a:prstGeom>
        </p:spPr>
        <p:txBody>
          <a:bodyPr>
            <a:noAutofit/>
          </a:bodyPr>
          <a:lstStyle>
            <a:lvl1pPr marL="0" indent="0" algn="l">
              <a:lnSpc>
                <a:spcPct val="90000"/>
              </a:lnSpc>
              <a:spcBef>
                <a:spcPts val="0"/>
              </a:spcBef>
              <a:buNone/>
              <a:defRPr sz="2800" b="0" baseline="0">
                <a:solidFill>
                  <a:schemeClr val="accent3"/>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Page heading goes here</a:t>
            </a:r>
            <a:endParaRPr lang="en-AU" dirty="0"/>
          </a:p>
        </p:txBody>
      </p:sp>
      <p:sp>
        <p:nvSpPr>
          <p:cNvPr id="7" name="Content Placeholder 2">
            <a:extLst>
              <a:ext uri="{FF2B5EF4-FFF2-40B4-BE49-F238E27FC236}">
                <a16:creationId xmlns:a16="http://schemas.microsoft.com/office/drawing/2014/main" id="{29898664-8BF4-3662-7123-BA0977DDDE80}"/>
              </a:ext>
            </a:extLst>
          </p:cNvPr>
          <p:cNvSpPr>
            <a:spLocks noGrp="1"/>
          </p:cNvSpPr>
          <p:nvPr>
            <p:ph idx="10"/>
          </p:nvPr>
        </p:nvSpPr>
        <p:spPr>
          <a:xfrm>
            <a:off x="425303" y="1018800"/>
            <a:ext cx="6973200" cy="2530800"/>
          </a:xfrm>
          <a:prstGeom prst="rect">
            <a:avLst/>
          </a:prstGeom>
        </p:spPr>
        <p:txBody>
          <a:bodyPr/>
          <a:lstStyle>
            <a:lvl1pPr>
              <a:spcBef>
                <a:spcPts val="300"/>
              </a:spcBef>
              <a:defRPr baseline="0">
                <a:solidFill>
                  <a:schemeClr val="tx1"/>
                </a:solidFill>
                <a:latin typeface="+mn-lt"/>
              </a:defRPr>
            </a:lvl1pPr>
            <a:lvl2pPr>
              <a:lnSpc>
                <a:spcPct val="110000"/>
              </a:lnSpc>
              <a:spcBef>
                <a:spcPts val="300"/>
              </a:spcBef>
              <a:spcAft>
                <a:spcPts val="300"/>
              </a:spcAft>
              <a:defRPr>
                <a:solidFill>
                  <a:schemeClr val="tx1"/>
                </a:solidFill>
                <a:latin typeface="+mn-lt"/>
              </a:defRPr>
            </a:lvl2pPr>
            <a:lvl3pPr>
              <a:lnSpc>
                <a:spcPct val="110000"/>
              </a:lnSpc>
              <a:spcBef>
                <a:spcPts val="300"/>
              </a:spcBef>
              <a:spcAft>
                <a:spcPts val="300"/>
              </a:spcAft>
              <a:defRPr sz="1400">
                <a:solidFill>
                  <a:schemeClr val="tx1"/>
                </a:solidFill>
                <a:latin typeface="+mn-lt"/>
              </a:defRPr>
            </a:lvl3pPr>
            <a:lvl4pPr>
              <a:lnSpc>
                <a:spcPct val="110000"/>
              </a:lnSpc>
              <a:spcBef>
                <a:spcPts val="300"/>
              </a:spcBef>
              <a:spcAft>
                <a:spcPts val="300"/>
              </a:spcAft>
              <a:defRPr sz="1200">
                <a:solidFill>
                  <a:schemeClr val="tx1"/>
                </a:solidFill>
                <a:latin typeface="+mn-lt"/>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 name="Picture 2" descr="A blue and white rectangle with a white background&#10;&#10;Description automatically generated">
            <a:extLst>
              <a:ext uri="{FF2B5EF4-FFF2-40B4-BE49-F238E27FC236}">
                <a16:creationId xmlns:a16="http://schemas.microsoft.com/office/drawing/2014/main" id="{4A486FC1-C972-4586-5CFA-6363456DEC56}"/>
              </a:ext>
            </a:extLst>
          </p:cNvPr>
          <p:cNvPicPr>
            <a:picLocks noChangeAspect="1"/>
          </p:cNvPicPr>
          <p:nvPr userDrawn="1"/>
        </p:nvPicPr>
        <p:blipFill>
          <a:blip r:embed="rId2"/>
          <a:stretch>
            <a:fillRect/>
          </a:stretch>
        </p:blipFill>
        <p:spPr>
          <a:xfrm>
            <a:off x="135731" y="0"/>
            <a:ext cx="8872538" cy="5143500"/>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2B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2B78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2">
            <a:extLst>
              <a:ext uri="{FF2B5EF4-FFF2-40B4-BE49-F238E27FC236}">
                <a16:creationId xmlns:a16="http://schemas.microsoft.com/office/drawing/2014/main" id="{81140559-71CB-6B07-3575-F47A9ADB58A1}"/>
              </a:ext>
            </a:extLst>
          </p:cNvPr>
          <p:cNvSpPr>
            <a:spLocks noGrp="1"/>
          </p:cNvSpPr>
          <p:nvPr>
            <p:ph idx="11"/>
          </p:nvPr>
        </p:nvSpPr>
        <p:spPr>
          <a:xfrm>
            <a:off x="321748" y="1140838"/>
            <a:ext cx="6973200" cy="2530800"/>
          </a:xfrm>
          <a:prstGeom prst="rect">
            <a:avLst/>
          </a:prstGeom>
        </p:spPr>
        <p:txBody>
          <a:bodyPr/>
          <a:lstStyle>
            <a:lvl1pPr>
              <a:spcBef>
                <a:spcPts val="300"/>
              </a:spcBef>
              <a:defRPr baseline="0">
                <a:solidFill>
                  <a:schemeClr val="tx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tx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tx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tx1"/>
                </a:solidFill>
                <a:latin typeface="Arial" panose="020B0604020202020204" pitchFamily="34" charset="0"/>
                <a:cs typeface="Arial" panose="020B0604020202020204" pitchFamily="34" charset="0"/>
              </a:defRPr>
            </a:lvl4pPr>
            <a:lvl5pPr marL="182875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a:extLst>
              <a:ext uri="{FF2B5EF4-FFF2-40B4-BE49-F238E27FC236}">
                <a16:creationId xmlns:a16="http://schemas.microsoft.com/office/drawing/2014/main" id="{F2AEFA8A-2B8E-0171-5F51-6F8BA5E3B559}"/>
              </a:ext>
            </a:extLst>
          </p:cNvPr>
          <p:cNvSpPr>
            <a:spLocks noGrp="1"/>
          </p:cNvSpPr>
          <p:nvPr>
            <p:ph type="title"/>
          </p:nvPr>
        </p:nvSpPr>
        <p:spPr>
          <a:xfrm>
            <a:off x="321748" y="269025"/>
            <a:ext cx="6867392" cy="750097"/>
          </a:xfrm>
          <a:prstGeom prst="rect">
            <a:avLst/>
          </a:prstGeom>
        </p:spPr>
        <p:txBody>
          <a:bodyPr/>
          <a:lstStyle>
            <a:lvl1pP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424464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Internal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86FC1-C972-4586-5CFA-6363456DEC56}"/>
              </a:ext>
            </a:extLst>
          </p:cNvPr>
          <p:cNvPicPr>
            <a:picLocks noChangeAspect="1"/>
          </p:cNvPicPr>
          <p:nvPr userDrawn="1"/>
        </p:nvPicPr>
        <p:blipFill>
          <a:blip r:embed="rId2"/>
          <a:srcRect/>
          <a:stretch/>
        </p:blipFill>
        <p:spPr>
          <a:xfrm>
            <a:off x="163952" y="0"/>
            <a:ext cx="8816096" cy="5143500"/>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CCE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CCE3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2">
            <a:extLst>
              <a:ext uri="{FF2B5EF4-FFF2-40B4-BE49-F238E27FC236}">
                <a16:creationId xmlns:a16="http://schemas.microsoft.com/office/drawing/2014/main" id="{81140559-71CB-6B07-3575-F47A9ADB58A1}"/>
              </a:ext>
            </a:extLst>
          </p:cNvPr>
          <p:cNvSpPr>
            <a:spLocks noGrp="1"/>
          </p:cNvSpPr>
          <p:nvPr>
            <p:ph idx="11"/>
          </p:nvPr>
        </p:nvSpPr>
        <p:spPr>
          <a:xfrm>
            <a:off x="324000" y="961650"/>
            <a:ext cx="6973200" cy="2530800"/>
          </a:xfrm>
          <a:prstGeom prst="rect">
            <a:avLst/>
          </a:prstGeom>
        </p:spPr>
        <p:txBody>
          <a:bodyPr/>
          <a:lstStyle>
            <a:lvl1pPr>
              <a:spcBef>
                <a:spcPts val="300"/>
              </a:spcBef>
              <a:defRPr baseline="0">
                <a:solidFill>
                  <a:schemeClr val="tx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tx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tx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tx1"/>
                </a:solidFill>
                <a:latin typeface="Arial" panose="020B0604020202020204" pitchFamily="34" charset="0"/>
                <a:cs typeface="Arial" panose="020B0604020202020204" pitchFamily="34" charset="0"/>
              </a:defRPr>
            </a:lvl4pPr>
            <a:lvl5pPr marL="182875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a:extLst>
              <a:ext uri="{FF2B5EF4-FFF2-40B4-BE49-F238E27FC236}">
                <a16:creationId xmlns:a16="http://schemas.microsoft.com/office/drawing/2014/main" id="{F2AEFA8A-2B8E-0171-5F51-6F8BA5E3B559}"/>
              </a:ext>
            </a:extLst>
          </p:cNvPr>
          <p:cNvSpPr>
            <a:spLocks noGrp="1"/>
          </p:cNvSpPr>
          <p:nvPr>
            <p:ph type="title"/>
          </p:nvPr>
        </p:nvSpPr>
        <p:spPr>
          <a:xfrm>
            <a:off x="324000" y="268703"/>
            <a:ext cx="6867392" cy="574260"/>
          </a:xfrm>
          <a:prstGeom prst="rect">
            <a:avLst/>
          </a:prstGeom>
        </p:spPr>
        <p:txBody>
          <a:bodyPr anchor="t"/>
          <a:lstStyle>
            <a:lvl1pP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656625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Internal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86FC1-C972-4586-5CFA-6363456DEC56}"/>
              </a:ext>
            </a:extLst>
          </p:cNvPr>
          <p:cNvPicPr>
            <a:picLocks noChangeAspect="1"/>
          </p:cNvPicPr>
          <p:nvPr userDrawn="1"/>
        </p:nvPicPr>
        <p:blipFill>
          <a:blip r:embed="rId2"/>
          <a:srcRect/>
          <a:stretch/>
        </p:blipFill>
        <p:spPr>
          <a:xfrm>
            <a:off x="163952" y="0"/>
            <a:ext cx="8816096" cy="5143499"/>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00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003C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2">
            <a:extLst>
              <a:ext uri="{FF2B5EF4-FFF2-40B4-BE49-F238E27FC236}">
                <a16:creationId xmlns:a16="http://schemas.microsoft.com/office/drawing/2014/main" id="{81140559-71CB-6B07-3575-F47A9ADB58A1}"/>
              </a:ext>
            </a:extLst>
          </p:cNvPr>
          <p:cNvSpPr>
            <a:spLocks noGrp="1"/>
          </p:cNvSpPr>
          <p:nvPr>
            <p:ph idx="11"/>
          </p:nvPr>
        </p:nvSpPr>
        <p:spPr>
          <a:xfrm>
            <a:off x="324000" y="1016715"/>
            <a:ext cx="6973200" cy="2530800"/>
          </a:xfrm>
          <a:prstGeom prst="rect">
            <a:avLst/>
          </a:prstGeom>
        </p:spPr>
        <p:txBody>
          <a:bodyPr/>
          <a:lstStyle>
            <a:lvl1pPr>
              <a:spcBef>
                <a:spcPts val="300"/>
              </a:spcBef>
              <a:defRPr baseline="0">
                <a:solidFill>
                  <a:schemeClr val="tx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tx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tx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tx1"/>
                </a:solidFill>
                <a:latin typeface="Arial" panose="020B0604020202020204" pitchFamily="34" charset="0"/>
                <a:cs typeface="Arial" panose="020B0604020202020204" pitchFamily="34" charset="0"/>
              </a:defRPr>
            </a:lvl4pPr>
            <a:lvl5pPr marL="1828754"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a:extLst>
              <a:ext uri="{FF2B5EF4-FFF2-40B4-BE49-F238E27FC236}">
                <a16:creationId xmlns:a16="http://schemas.microsoft.com/office/drawing/2014/main" id="{F2AEFA8A-2B8E-0171-5F51-6F8BA5E3B559}"/>
              </a:ext>
            </a:extLst>
          </p:cNvPr>
          <p:cNvSpPr>
            <a:spLocks noGrp="1"/>
          </p:cNvSpPr>
          <p:nvPr>
            <p:ph type="title"/>
          </p:nvPr>
        </p:nvSpPr>
        <p:spPr>
          <a:xfrm>
            <a:off x="324000" y="268703"/>
            <a:ext cx="6867392" cy="994172"/>
          </a:xfrm>
          <a:prstGeom prst="rect">
            <a:avLst/>
          </a:prstGeom>
        </p:spPr>
        <p:txBody>
          <a:bodyPr anchor="t"/>
          <a:lstStyle>
            <a:lvl1pP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70564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Internal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86FC1-C972-4586-5CFA-6363456DEC56}"/>
              </a:ext>
            </a:extLst>
          </p:cNvPr>
          <p:cNvPicPr>
            <a:picLocks noChangeAspect="1"/>
          </p:cNvPicPr>
          <p:nvPr userDrawn="1"/>
        </p:nvPicPr>
        <p:blipFill>
          <a:blip r:embed="rId2"/>
          <a:srcRect/>
          <a:stretch/>
        </p:blipFill>
        <p:spPr>
          <a:xfrm>
            <a:off x="192881" y="0"/>
            <a:ext cx="8816094" cy="5143500"/>
          </a:xfrm>
          <a:prstGeom prst="rect">
            <a:avLst/>
          </a:prstGeom>
        </p:spPr>
      </p:pic>
      <p:sp>
        <p:nvSpPr>
          <p:cNvPr id="4" name="Rectangle 3">
            <a:extLst>
              <a:ext uri="{FF2B5EF4-FFF2-40B4-BE49-F238E27FC236}">
                <a16:creationId xmlns:a16="http://schemas.microsoft.com/office/drawing/2014/main" id="{8C86E585-42C0-70EC-8A1F-949A367E3B4E}"/>
              </a:ext>
            </a:extLst>
          </p:cNvPr>
          <p:cNvSpPr/>
          <p:nvPr userDrawn="1"/>
        </p:nvSpPr>
        <p:spPr>
          <a:xfrm>
            <a:off x="0" y="0"/>
            <a:ext cx="192881" cy="5143500"/>
          </a:xfrm>
          <a:prstGeom prst="rect">
            <a:avLst/>
          </a:prstGeom>
          <a:solidFill>
            <a:srgbClr val="E0E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00B7EA52-A324-2C8B-3A0F-0AF2F352023E}"/>
              </a:ext>
            </a:extLst>
          </p:cNvPr>
          <p:cNvSpPr/>
          <p:nvPr userDrawn="1"/>
        </p:nvSpPr>
        <p:spPr>
          <a:xfrm>
            <a:off x="8951119" y="0"/>
            <a:ext cx="192881" cy="5143500"/>
          </a:xfrm>
          <a:prstGeom prst="rect">
            <a:avLst/>
          </a:prstGeom>
          <a:solidFill>
            <a:srgbClr val="E0E2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2">
            <a:extLst>
              <a:ext uri="{FF2B5EF4-FFF2-40B4-BE49-F238E27FC236}">
                <a16:creationId xmlns:a16="http://schemas.microsoft.com/office/drawing/2014/main" id="{81140559-71CB-6B07-3575-F47A9ADB58A1}"/>
              </a:ext>
            </a:extLst>
          </p:cNvPr>
          <p:cNvSpPr>
            <a:spLocks noGrp="1"/>
          </p:cNvSpPr>
          <p:nvPr>
            <p:ph idx="11"/>
          </p:nvPr>
        </p:nvSpPr>
        <p:spPr>
          <a:xfrm>
            <a:off x="319495" y="1018800"/>
            <a:ext cx="6973200" cy="2530800"/>
          </a:xfrm>
          <a:prstGeom prst="rect">
            <a:avLst/>
          </a:prstGeom>
        </p:spPr>
        <p:txBody>
          <a:bodyPr/>
          <a:lstStyle>
            <a:lvl1pPr>
              <a:spcBef>
                <a:spcPts val="300"/>
              </a:spcBef>
              <a:defRPr baseline="0">
                <a:solidFill>
                  <a:schemeClr val="tx1"/>
                </a:solidFill>
                <a:latin typeface="Arial" panose="020B0604020202020204" pitchFamily="34" charset="0"/>
                <a:cs typeface="Arial" panose="020B0604020202020204" pitchFamily="34" charset="0"/>
              </a:defRPr>
            </a:lvl1pPr>
            <a:lvl2pPr>
              <a:lnSpc>
                <a:spcPct val="110000"/>
              </a:lnSpc>
              <a:spcBef>
                <a:spcPts val="300"/>
              </a:spcBef>
              <a:spcAft>
                <a:spcPts val="300"/>
              </a:spcAft>
              <a:defRPr>
                <a:solidFill>
                  <a:schemeClr val="tx1"/>
                </a:solidFill>
                <a:latin typeface="Arial" panose="020B0604020202020204" pitchFamily="34" charset="0"/>
                <a:cs typeface="Arial" panose="020B0604020202020204" pitchFamily="34" charset="0"/>
              </a:defRPr>
            </a:lvl2pPr>
            <a:lvl3pPr>
              <a:lnSpc>
                <a:spcPct val="110000"/>
              </a:lnSpc>
              <a:spcBef>
                <a:spcPts val="300"/>
              </a:spcBef>
              <a:spcAft>
                <a:spcPts val="300"/>
              </a:spcAft>
              <a:defRPr sz="1400">
                <a:solidFill>
                  <a:schemeClr val="tx1"/>
                </a:solidFill>
                <a:latin typeface="Arial" panose="020B0604020202020204" pitchFamily="34" charset="0"/>
                <a:cs typeface="Arial" panose="020B0604020202020204" pitchFamily="34" charset="0"/>
              </a:defRPr>
            </a:lvl3pPr>
            <a:lvl4pPr>
              <a:lnSpc>
                <a:spcPct val="110000"/>
              </a:lnSpc>
              <a:spcBef>
                <a:spcPts val="300"/>
              </a:spcBef>
              <a:spcAft>
                <a:spcPts val="300"/>
              </a:spcAft>
              <a:defRPr sz="1200">
                <a:solidFill>
                  <a:schemeClr val="tx1"/>
                </a:solidFill>
                <a:latin typeface="Arial" panose="020B0604020202020204" pitchFamily="34" charset="0"/>
                <a:cs typeface="Arial" panose="020B0604020202020204" pitchFamily="34" charset="0"/>
              </a:defRPr>
            </a:lvl4pPr>
            <a:lvl5pPr marL="1828754"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a:extLst>
              <a:ext uri="{FF2B5EF4-FFF2-40B4-BE49-F238E27FC236}">
                <a16:creationId xmlns:a16="http://schemas.microsoft.com/office/drawing/2014/main" id="{F2AEFA8A-2B8E-0171-5F51-6F8BA5E3B559}"/>
              </a:ext>
            </a:extLst>
          </p:cNvPr>
          <p:cNvSpPr>
            <a:spLocks noGrp="1"/>
          </p:cNvSpPr>
          <p:nvPr>
            <p:ph type="title"/>
          </p:nvPr>
        </p:nvSpPr>
        <p:spPr>
          <a:xfrm>
            <a:off x="324000" y="254416"/>
            <a:ext cx="6867392" cy="994172"/>
          </a:xfrm>
          <a:prstGeom prst="rect">
            <a:avLst/>
          </a:prstGeom>
        </p:spPr>
        <p:txBody>
          <a:bodyPr anchor="t"/>
          <a:lstStyle>
            <a:lvl1pPr>
              <a:defRPr sz="28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98272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283829"/>
      </p:ext>
    </p:extLst>
  </p:cSld>
  <p:clrMap bg1="lt1" tx1="dk1" bg2="lt2" tx2="dk2" accent1="accent1" accent2="accent2" accent3="accent3" accent4="accent4" accent5="accent5" accent6="accent6" hlink="hlink" folHlink="folHlink"/>
  <p:sldLayoutIdLst>
    <p:sldLayoutId id="2147493523" r:id="rId1"/>
    <p:sldLayoutId id="2147493508" r:id="rId2"/>
    <p:sldLayoutId id="2147493505" r:id="rId3"/>
    <p:sldLayoutId id="2147493506" r:id="rId4"/>
    <p:sldLayoutId id="2147493517" r:id="rId5"/>
    <p:sldLayoutId id="2147493518" r:id="rId6"/>
    <p:sldLayoutId id="2147493519" r:id="rId7"/>
    <p:sldLayoutId id="2147493520" r:id="rId8"/>
    <p:sldLayoutId id="2147493521" r:id="rId9"/>
    <p:sldLayoutId id="2147493533" r:id="rId10"/>
    <p:sldLayoutId id="2147493534" r:id="rId11"/>
    <p:sldLayoutId id="2147493513" r:id="rId12"/>
    <p:sldLayoutId id="2147493507" r:id="rId13"/>
    <p:sldLayoutId id="2147493499" r:id="rId14"/>
    <p:sldLayoutId id="2147493535" r:id="rId15"/>
    <p:sldLayoutId id="2147493512" r:id="rId16"/>
    <p:sldLayoutId id="2147493536" r:id="rId17"/>
    <p:sldLayoutId id="2147493537" r:id="rId18"/>
    <p:sldLayoutId id="2147493538" r:id="rId19"/>
    <p:sldLayoutId id="2147493539" r:id="rId20"/>
    <p:sldLayoutId id="2147493540" r:id="rId21"/>
    <p:sldLayoutId id="2147493541" r:id="rId22"/>
    <p:sldLayoutId id="2147493542" r:id="rId23"/>
    <p:sldLayoutId id="2147493543" r:id="rId24"/>
    <p:sldLayoutId id="2147493544" r:id="rId25"/>
  </p:sldLayoutIdLst>
  <p:hf hdr="0" ftr="0"/>
  <p:txStyles>
    <p:titleStyle>
      <a:lvl1pPr algn="l" defTabSz="457200" rtl="0" eaLnBrk="1" latinLnBrk="0" hangingPunct="1">
        <a:lnSpc>
          <a:spcPct val="90000"/>
        </a:lnSpc>
        <a:spcBef>
          <a:spcPct val="0"/>
        </a:spcBef>
        <a:spcAft>
          <a:spcPts val="300"/>
        </a:spcAft>
        <a:buNone/>
        <a:defRPr sz="2800" b="0" kern="1200">
          <a:solidFill>
            <a:schemeClr val="accent3"/>
          </a:solidFill>
          <a:latin typeface="+mj-lt"/>
          <a:ea typeface="+mj-ea"/>
          <a:cs typeface="+mj-cs"/>
        </a:defRPr>
      </a:lvl1pPr>
    </p:titleStyle>
    <p:bodyStyle>
      <a:lvl1pPr marL="0" indent="0" algn="l" defTabSz="457200" rtl="0" eaLnBrk="1" latinLnBrk="0" hangingPunct="1">
        <a:lnSpc>
          <a:spcPct val="110000"/>
        </a:lnSpc>
        <a:spcBef>
          <a:spcPts val="300"/>
        </a:spcBef>
        <a:spcAft>
          <a:spcPts val="300"/>
        </a:spcAft>
        <a:buFont typeface="Arial"/>
        <a:buNone/>
        <a:defRPr sz="1600" kern="1200">
          <a:solidFill>
            <a:schemeClr val="tx1"/>
          </a:solidFill>
          <a:latin typeface="+mn-lt"/>
          <a:ea typeface="+mn-ea"/>
          <a:cs typeface="+mn-cs"/>
        </a:defRPr>
      </a:lvl1pPr>
      <a:lvl2pPr marL="288000" indent="-252000" algn="l" defTabSz="457200" rtl="0" eaLnBrk="1" latinLnBrk="0" hangingPunct="1">
        <a:lnSpc>
          <a:spcPct val="90000"/>
        </a:lnSpc>
        <a:spcBef>
          <a:spcPts val="300"/>
        </a:spcBef>
        <a:spcAft>
          <a:spcPts val="300"/>
        </a:spcAft>
        <a:buFont typeface="Arial" panose="020B0604020202020204" pitchFamily="34" charset="0"/>
        <a:buChar char="•"/>
        <a:defRPr sz="1600" kern="1200">
          <a:solidFill>
            <a:schemeClr val="tx1"/>
          </a:solidFill>
          <a:latin typeface="+mn-lt"/>
          <a:ea typeface="+mn-ea"/>
          <a:cs typeface="+mn-cs"/>
        </a:defRPr>
      </a:lvl2pPr>
      <a:lvl3pPr marL="720000" indent="-252000" algn="l" defTabSz="457200" rtl="0" eaLnBrk="1" latinLnBrk="0" hangingPunct="1">
        <a:lnSpc>
          <a:spcPct val="90000"/>
        </a:lnSpc>
        <a:spcBef>
          <a:spcPts val="300"/>
        </a:spcBef>
        <a:spcAft>
          <a:spcPts val="300"/>
        </a:spcAft>
        <a:buFont typeface="Calibri" panose="020F0502020204030204" pitchFamily="34" charset="0"/>
        <a:buChar char="‒"/>
        <a:defRPr sz="1400" kern="1200">
          <a:solidFill>
            <a:schemeClr val="tx1"/>
          </a:solidFill>
          <a:latin typeface="+mn-lt"/>
          <a:ea typeface="+mn-ea"/>
          <a:cs typeface="+mn-cs"/>
        </a:defRPr>
      </a:lvl3pPr>
      <a:lvl4pPr marL="1080000" indent="-252000" algn="l" defTabSz="457200" rtl="0" eaLnBrk="1" latinLnBrk="0" hangingPunct="1">
        <a:lnSpc>
          <a:spcPct val="90000"/>
        </a:lnSpc>
        <a:spcBef>
          <a:spcPts val="300"/>
        </a:spcBef>
        <a:spcAft>
          <a:spcPts val="300"/>
        </a:spcAft>
        <a:buFont typeface="Courier New" panose="02070309020205020404" pitchFamily="49" charset="0"/>
        <a:buChar char="o"/>
        <a:defRPr sz="1200" kern="1200">
          <a:solidFill>
            <a:schemeClr val="tx1"/>
          </a:solidFill>
          <a:latin typeface="+mn-lt"/>
          <a:ea typeface="+mn-ea"/>
          <a:cs typeface="+mn-cs"/>
        </a:defRPr>
      </a:lvl4pPr>
      <a:lvl5pPr marL="1473750" marR="0" indent="-285750" algn="l" defTabSz="457200" rtl="0" eaLnBrk="1" fontAlgn="auto" latinLnBrk="0" hangingPunct="1">
        <a:lnSpc>
          <a:spcPct val="90000"/>
        </a:lnSpc>
        <a:spcBef>
          <a:spcPts val="300"/>
        </a:spcBef>
        <a:spcAft>
          <a:spcPts val="300"/>
        </a:spcAft>
        <a:buClrTx/>
        <a:buSzTx/>
        <a:buFont typeface="Wingdings" panose="05000000000000000000" pitchFamily="2" charset="2"/>
        <a:buChar char="§"/>
        <a:tabLst/>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awater.com.au/education-and-community/education/the-wel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mailto:thewell@sawater.com.a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www.bom.gov.au/climate/maps/"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hyperlink" Target="mailto:thewell@sawater.com.au"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hyperlink" Target="https://v9.australiancurriculum.edu.au/f-10-curriculum/learning-areas/hass-f-6_science/year-4/content-description?subject-identifier=HASHASY4&amp;content-description-code=AC9HS4K05&amp;detailed-content-descriptions=0&amp;hide-ccp=0&amp;hide-gc=0&amp;side-by-side=1&amp;strands-start-index=0&amp;subjects-start-index=0&amp;view=quick" TargetMode="External"/><Relationship Id="rId7" Type="http://schemas.openxmlformats.org/officeDocument/2006/relationships/hyperlink" Target="https://v9.australiancurriculum.edu.au/f-10-curriculum/learning-areas/history-7-10_geography-7-10/year-7/content-description?subject-identifier=HASGEOY7&amp;content-description-code=AC9HG7K06&amp;detailed-content-descriptions=0&amp;hide-ccp=0&amp;hide-gc=0&amp;side-by-side=1&amp;strands-start-index=0&amp;subjects-start-index=0&amp;view=quick"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v9.australiancurriculum.edu.au/f-10-curriculum/learning-areas/geography-7-10_history-7-10/year-7/content-description?subject-identifier=HASGEOY7&amp;content-description-code=AC9HG7K02&amp;detailed-content-descriptions=0&amp;hide-ccp=0&amp;hide-gc=0&amp;side-by-side=1&amp;strands-start-index=0&amp;subjects-start-index=0&amp;view=quick" TargetMode="External"/><Relationship Id="rId5" Type="http://schemas.openxmlformats.org/officeDocument/2006/relationships/hyperlink" Target="https://v9.australiancurriculum.edu.au/f-10-curriculum/learning-areas/geography-7-10_history-7-10/year-7/content-description?subject-identifier=HASGEOY7&amp;content-description-code=AC9HG7K01&amp;detailed-content-descriptions=0&amp;hide-ccp=0&amp;hide-gc=0&amp;side-by-side=1&amp;strands-start-index=0&amp;subjects-start-index=0&amp;view=quick" TargetMode="External"/><Relationship Id="rId4" Type="http://schemas.openxmlformats.org/officeDocument/2006/relationships/hyperlink" Target="https://v9.australiancurriculum.edu.au/f-10-curriculum/learning-areas/hass-f-6/year-4_year-5_year-6/content-description?subject-identifier=HASHASY4&amp;content-description-code=AC9HS4K06&amp;detailed-content-descriptions=0&amp;hide-ccp=0&amp;hide-gc=0&amp;side-by-side=1&amp;strands-start-index=0&amp;subjects-start-index=0&amp;view=quick"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GSgAmoZPIKI" TargetMode="External"/><Relationship Id="rId3" Type="http://schemas.openxmlformats.org/officeDocument/2006/relationships/hyperlink" Target="https://www.youtube.com/watch?v=gi3aZLA1tMw" TargetMode="External"/><Relationship Id="rId7" Type="http://schemas.openxmlformats.org/officeDocument/2006/relationships/hyperlink" Target="https://www.youtube.com/watch?v=fU5pQiUud-0"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youtube.com/watch?v=05pch8GRiho" TargetMode="External"/><Relationship Id="rId5" Type="http://schemas.openxmlformats.org/officeDocument/2006/relationships/hyperlink" Target="https://www.netflix.com/title/81326710#:~:text=From%20reuse%20to%20energy%20generation,a%20future%20for%20sustainable%20water." TargetMode="External"/><Relationship Id="rId4" Type="http://schemas.openxmlformats.org/officeDocument/2006/relationships/hyperlink" Target="https://www.youtube.com/watch?v=A0yu7nP50rM" TargetMode="External"/><Relationship Id="rId9" Type="http://schemas.openxmlformats.org/officeDocument/2006/relationships/hyperlink" Target="https://www.youtube.com/watch?v=vh6EdEosENc"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7F7CC-652D-0627-95F5-0F97DC9E53AC}"/>
              </a:ext>
            </a:extLst>
          </p:cNvPr>
          <p:cNvSpPr>
            <a:spLocks noGrp="1"/>
          </p:cNvSpPr>
          <p:nvPr>
            <p:ph idx="11"/>
          </p:nvPr>
        </p:nvSpPr>
        <p:spPr>
          <a:xfrm>
            <a:off x="411480" y="1066031"/>
            <a:ext cx="8321040" cy="3011438"/>
          </a:xfrm>
        </p:spPr>
        <p:txBody>
          <a:bodyPr/>
          <a:lstStyle/>
          <a:p>
            <a:r>
              <a:rPr lang="en-AU" sz="1050" dirty="0">
                <a:latin typeface="Century Gothic" panose="020B0502020202020204" pitchFamily="34" charset="0"/>
                <a:ea typeface="Calibri" panose="020F0502020204030204" pitchFamily="34" charset="0"/>
                <a:cs typeface="Times New Roman" panose="02020603050405020304" pitchFamily="18" charset="0"/>
              </a:rPr>
              <a:t>In these lessons students will: </a:t>
            </a:r>
          </a:p>
          <a:p>
            <a:pPr marL="285750" indent="-285750">
              <a:buFont typeface="Arial" panose="020B0604020202020204" pitchFamily="34" charset="0"/>
              <a:buChar char="•"/>
            </a:pPr>
            <a:r>
              <a:rPr lang="en-AU" sz="1050" dirty="0">
                <a:effectLst/>
                <a:latin typeface="Century Gothic" panose="020B0502020202020204" pitchFamily="34" charset="0"/>
                <a:ea typeface="Calibri" panose="020F0502020204030204" pitchFamily="34" charset="0"/>
                <a:cs typeface="Times New Roman" panose="02020603050405020304" pitchFamily="18" charset="0"/>
              </a:rPr>
              <a:t>Discover the causes and impacts of the world’s water crisis on a global and local scale. </a:t>
            </a:r>
          </a:p>
          <a:p>
            <a:pPr marL="285750" indent="-285750">
              <a:buFont typeface="Arial" panose="020B0604020202020204" pitchFamily="34" charset="0"/>
              <a:buChar char="•"/>
            </a:pPr>
            <a:r>
              <a:rPr lang="en-AU" sz="1050" dirty="0">
                <a:latin typeface="Century Gothic" panose="020B0502020202020204" pitchFamily="34" charset="0"/>
                <a:ea typeface="Calibri" panose="020F0502020204030204" pitchFamily="34" charset="0"/>
                <a:cs typeface="Times New Roman" panose="02020603050405020304" pitchFamily="18" charset="0"/>
              </a:rPr>
              <a:t>Consider how water scarcity affects people and communities.</a:t>
            </a:r>
          </a:p>
          <a:p>
            <a:pPr marL="285750" indent="-285750">
              <a:buFont typeface="Arial" panose="020B0604020202020204" pitchFamily="34" charset="0"/>
              <a:buChar char="•"/>
            </a:pPr>
            <a:r>
              <a:rPr lang="en-AU" sz="1050" dirty="0">
                <a:effectLst/>
                <a:latin typeface="Century Gothic" panose="020B0502020202020204" pitchFamily="34" charset="0"/>
                <a:ea typeface="Calibri" panose="020F0502020204030204" pitchFamily="34" charset="0"/>
                <a:cs typeface="Times New Roman" panose="02020603050405020304" pitchFamily="18" charset="0"/>
              </a:rPr>
              <a:t>Understand the challenges for South Australia’s water supply. </a:t>
            </a:r>
          </a:p>
          <a:p>
            <a:pPr marL="285750" indent="-285750">
              <a:buFont typeface="Arial" panose="020B0604020202020204" pitchFamily="34" charset="0"/>
              <a:buChar char="•"/>
            </a:pPr>
            <a:r>
              <a:rPr lang="en-AU" sz="1050" dirty="0">
                <a:latin typeface="Century Gothic" panose="020B0502020202020204" pitchFamily="34" charset="0"/>
                <a:ea typeface="Calibri" panose="020F0502020204030204" pitchFamily="34" charset="0"/>
                <a:cs typeface="Times New Roman" panose="02020603050405020304" pitchFamily="18" charset="0"/>
              </a:rPr>
              <a:t>Learn how to become advocates for water conservation in their own communities. </a:t>
            </a:r>
            <a:endParaRPr lang="en-AU" sz="1050" dirty="0">
              <a:effectLst/>
              <a:latin typeface="Century Gothic" panose="020B050202020202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AU" sz="1050" dirty="0">
              <a:effectLst/>
              <a:latin typeface="Century Gothic" panose="020B0502020202020204" pitchFamily="34" charset="0"/>
              <a:ea typeface="Calibri" panose="020F0502020204030204" pitchFamily="34" charset="0"/>
              <a:cs typeface="Times New Roman" panose="02020603050405020304" pitchFamily="18" charset="0"/>
            </a:endParaRPr>
          </a:p>
          <a:p>
            <a:r>
              <a:rPr lang="en-AU" sz="1050" dirty="0">
                <a:effectLst/>
                <a:latin typeface="Century Gothic" panose="020B0502020202020204" pitchFamily="34" charset="0"/>
                <a:ea typeface="Calibri" panose="020F0502020204030204" pitchFamily="34" charset="0"/>
                <a:cs typeface="Times New Roman" panose="02020603050405020304" pitchFamily="18" charset="0"/>
              </a:rPr>
              <a:t>This PowerPoint lesson guide is designed to flow through five or six lessons. </a:t>
            </a:r>
            <a:r>
              <a:rPr lang="en-AU" sz="1050" dirty="0">
                <a:latin typeface="Century Gothic" panose="020B0502020202020204" pitchFamily="34" charset="0"/>
                <a:ea typeface="Calibri" panose="020F0502020204030204" pitchFamily="34" charset="0"/>
                <a:cs typeface="Times New Roman" panose="02020603050405020304" pitchFamily="18" charset="0"/>
              </a:rPr>
              <a:t>Feel free to adapt, adjust and add to this lesson plan as it suits your class. There are notes, question prompts, and links in the notes section of each slide. </a:t>
            </a:r>
          </a:p>
          <a:p>
            <a:endParaRPr lang="en-AU" sz="1050" dirty="0">
              <a:effectLst/>
              <a:latin typeface="Calibri" panose="020F0502020204030204" pitchFamily="34" charset="0"/>
              <a:ea typeface="Calibri" panose="020F0502020204030204" pitchFamily="34" charset="0"/>
              <a:cs typeface="Times New Roman" panose="02020603050405020304" pitchFamily="18" charset="0"/>
            </a:endParaRPr>
          </a:p>
          <a:p>
            <a:r>
              <a:rPr lang="en-AU" sz="1050" dirty="0">
                <a:latin typeface="+mn-lt"/>
              </a:rPr>
              <a:t>Check out </a:t>
            </a:r>
            <a:r>
              <a:rPr lang="en-AU" sz="1050" dirty="0">
                <a:latin typeface="+mn-lt"/>
                <a:hlinkClick r:id="rId3"/>
              </a:rPr>
              <a:t>The Well </a:t>
            </a:r>
            <a:r>
              <a:rPr lang="en-AU" sz="1050" dirty="0">
                <a:latin typeface="+mn-lt"/>
              </a:rPr>
              <a:t>site for more resources and excursions. Contact the education team via </a:t>
            </a:r>
            <a:r>
              <a:rPr lang="en-AU" sz="1050" dirty="0">
                <a:latin typeface="+mn-lt"/>
                <a:hlinkClick r:id="rId4"/>
              </a:rPr>
              <a:t>thewell@sawater.com.au</a:t>
            </a:r>
            <a:r>
              <a:rPr lang="en-AU" sz="1050" dirty="0">
                <a:latin typeface="+mn-lt"/>
              </a:rPr>
              <a:t> with any questions or feedback about this resource. </a:t>
            </a:r>
          </a:p>
          <a:p>
            <a:endParaRPr lang="en-AU" sz="1050" dirty="0"/>
          </a:p>
        </p:txBody>
      </p:sp>
      <p:sp>
        <p:nvSpPr>
          <p:cNvPr id="3" name="Title 2">
            <a:extLst>
              <a:ext uri="{FF2B5EF4-FFF2-40B4-BE49-F238E27FC236}">
                <a16:creationId xmlns:a16="http://schemas.microsoft.com/office/drawing/2014/main" id="{7B5619EB-88CA-7B73-1646-B2D064B76BEB}"/>
              </a:ext>
            </a:extLst>
          </p:cNvPr>
          <p:cNvSpPr>
            <a:spLocks noGrp="1"/>
          </p:cNvSpPr>
          <p:nvPr>
            <p:ph type="title"/>
          </p:nvPr>
        </p:nvSpPr>
        <p:spPr>
          <a:xfrm>
            <a:off x="467838" y="391992"/>
            <a:ext cx="6867392" cy="574260"/>
          </a:xfrm>
        </p:spPr>
        <p:txBody>
          <a:bodyPr/>
          <a:lstStyle/>
          <a:p>
            <a:r>
              <a:rPr lang="en-AU" sz="3600" dirty="0"/>
              <a:t>Notes for teachers</a:t>
            </a:r>
          </a:p>
        </p:txBody>
      </p:sp>
    </p:spTree>
    <p:extLst>
      <p:ext uri="{BB962C8B-B14F-4D97-AF65-F5344CB8AC3E}">
        <p14:creationId xmlns:p14="http://schemas.microsoft.com/office/powerpoint/2010/main" val="4092698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FFB3EBD-697B-5A85-E270-ADB7CB5148A6}"/>
              </a:ext>
            </a:extLst>
          </p:cNvPr>
          <p:cNvSpPr>
            <a:spLocks noGrp="1"/>
          </p:cNvSpPr>
          <p:nvPr>
            <p:ph type="subTitle" idx="1"/>
          </p:nvPr>
        </p:nvSpPr>
        <p:spPr>
          <a:xfrm>
            <a:off x="268622" y="1325083"/>
            <a:ext cx="3744085" cy="3343432"/>
          </a:xfrm>
        </p:spPr>
        <p:txBody>
          <a:bodyPr/>
          <a:lstStyle/>
          <a:p>
            <a:r>
              <a:rPr lang="en-AU" dirty="0">
                <a:solidFill>
                  <a:srgbClr val="007AD2"/>
                </a:solidFill>
              </a:rPr>
              <a:t>Do you agree or disagree?</a:t>
            </a:r>
          </a:p>
          <a:p>
            <a:endParaRPr lang="en-AU" sz="1400" dirty="0">
              <a:solidFill>
                <a:srgbClr val="007AD2"/>
              </a:solidFill>
            </a:endParaRPr>
          </a:p>
          <a:p>
            <a:r>
              <a:rPr lang="en-AU" sz="1400" dirty="0">
                <a:solidFill>
                  <a:srgbClr val="007AD2"/>
                </a:solidFill>
              </a:rPr>
              <a:t>If you agree, move to the right side of the room. If you disagree, move to the left side. </a:t>
            </a:r>
          </a:p>
          <a:p>
            <a:endParaRPr lang="en-AU" sz="1400" dirty="0">
              <a:solidFill>
                <a:srgbClr val="007AD2"/>
              </a:solidFill>
            </a:endParaRPr>
          </a:p>
          <a:p>
            <a:r>
              <a:rPr lang="en-AU" sz="1400" dirty="0">
                <a:solidFill>
                  <a:srgbClr val="007AD2"/>
                </a:solidFill>
              </a:rPr>
              <a:t>Class debate: volunteers take turns expressing one point at a time, alternating sides. You may respond to the other side’s argument when it is your turn. </a:t>
            </a:r>
          </a:p>
          <a:p>
            <a:endParaRPr lang="en-AU" sz="1400" dirty="0">
              <a:solidFill>
                <a:srgbClr val="007AD2"/>
              </a:solidFill>
            </a:endParaRPr>
          </a:p>
        </p:txBody>
      </p:sp>
      <p:sp>
        <p:nvSpPr>
          <p:cNvPr id="3" name="Content Placeholder 2">
            <a:extLst>
              <a:ext uri="{FF2B5EF4-FFF2-40B4-BE49-F238E27FC236}">
                <a16:creationId xmlns:a16="http://schemas.microsoft.com/office/drawing/2014/main" id="{BCF37FA3-93A4-3F34-6ACD-084FFBCC9AD2}"/>
              </a:ext>
            </a:extLst>
          </p:cNvPr>
          <p:cNvSpPr>
            <a:spLocks noGrp="1"/>
          </p:cNvSpPr>
          <p:nvPr>
            <p:ph idx="10"/>
          </p:nvPr>
        </p:nvSpPr>
        <p:spPr>
          <a:xfrm>
            <a:off x="4971766" y="776023"/>
            <a:ext cx="3618994" cy="3343432"/>
          </a:xfrm>
        </p:spPr>
        <p:txBody>
          <a:bodyPr/>
          <a:lstStyle/>
          <a:p>
            <a:r>
              <a:rPr lang="en-AU" sz="3200" dirty="0">
                <a:latin typeface="Century Gothic" panose="020B0502020202020204" pitchFamily="34" charset="0"/>
                <a:ea typeface="Calibri" panose="020F0502020204030204" pitchFamily="34" charset="0"/>
                <a:cs typeface="Times New Roman" panose="02020603050405020304" pitchFamily="18" charset="0"/>
              </a:rPr>
              <a:t>Water is a human right, so should be free for everyone. </a:t>
            </a:r>
          </a:p>
        </p:txBody>
      </p:sp>
      <p:pic>
        <p:nvPicPr>
          <p:cNvPr id="4" name="Picture 3" descr="TheWell_Icons_64x64px_RGB_Culture">
            <a:extLst>
              <a:ext uri="{FF2B5EF4-FFF2-40B4-BE49-F238E27FC236}">
                <a16:creationId xmlns:a16="http://schemas.microsoft.com/office/drawing/2014/main" id="{32F3FAD5-E32F-7D98-836B-7A38E922096D}"/>
              </a:ext>
            </a:extLst>
          </p:cNvPr>
          <p:cNvPicPr>
            <a:picLocks noChangeAspect="1"/>
          </p:cNvPicPr>
          <p:nvPr/>
        </p:nvPicPr>
        <p:blipFill>
          <a:blip r:embed="rId3"/>
          <a:stretch>
            <a:fillRect/>
          </a:stretch>
        </p:blipFill>
        <p:spPr>
          <a:xfrm>
            <a:off x="6057899" y="3359149"/>
            <a:ext cx="1228271" cy="1264557"/>
          </a:xfrm>
          <a:prstGeom prst="rect">
            <a:avLst/>
          </a:prstGeom>
        </p:spPr>
      </p:pic>
    </p:spTree>
    <p:extLst>
      <p:ext uri="{BB962C8B-B14F-4D97-AF65-F5344CB8AC3E}">
        <p14:creationId xmlns:p14="http://schemas.microsoft.com/office/powerpoint/2010/main" val="1075979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44182" y="1145220"/>
            <a:ext cx="3823632" cy="3027285"/>
          </a:xfrm>
        </p:spPr>
        <p:txBody>
          <a:bodyPr/>
          <a:lstStyle/>
          <a:p>
            <a:pPr marR="0" lvl="0" algn="l" defTabSz="914400" rtl="0" eaLnBrk="1" fontAlgn="auto" latinLnBrk="0" hangingPunct="1">
              <a:lnSpc>
                <a:spcPct val="100000"/>
              </a:lnSpc>
              <a:spcBef>
                <a:spcPts val="0"/>
              </a:spcBef>
              <a:spcAft>
                <a:spcPts val="0"/>
              </a:spcAft>
              <a:buClrTx/>
              <a:buSzTx/>
              <a:tabLst/>
              <a:defRPr/>
            </a:pPr>
            <a:r>
              <a:rPr lang="en-AU" sz="1500" b="0" i="0" dirty="0">
                <a:solidFill>
                  <a:srgbClr val="000000"/>
                </a:solidFill>
                <a:effectLst/>
                <a:latin typeface="Century Gothic" panose="020B0502020202020204" pitchFamily="34" charset="0"/>
              </a:rPr>
              <a:t>The documentary states, by 2040 most of the world won’t have enough water to meet global demands. So how does our water security in South Australia stack up? </a:t>
            </a:r>
          </a:p>
          <a:p>
            <a:pPr marR="0" lvl="0" algn="l" defTabSz="914400" rtl="0" eaLnBrk="1" fontAlgn="auto" latinLnBrk="0" hangingPunct="1">
              <a:lnSpc>
                <a:spcPct val="100000"/>
              </a:lnSpc>
              <a:spcBef>
                <a:spcPts val="0"/>
              </a:spcBef>
              <a:spcAft>
                <a:spcPts val="0"/>
              </a:spcAft>
              <a:buClrTx/>
              <a:buSzTx/>
              <a:tabLst/>
              <a:defRPr/>
            </a:pPr>
            <a:endParaRPr lang="en-AU" sz="1500" dirty="0">
              <a:solidFill>
                <a:srgbClr val="000000"/>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AU" sz="1500" b="0" i="0" dirty="0">
                <a:solidFill>
                  <a:srgbClr val="000000"/>
                </a:solidFill>
                <a:effectLst/>
                <a:latin typeface="Century Gothic" panose="020B0502020202020204" pitchFamily="34" charset="0"/>
              </a:rPr>
              <a:t>SA Water works with the Department for Environment and Water to manage water in South Australia, assess our water security, and make plans for a resilient water future. </a:t>
            </a:r>
          </a:p>
          <a:p>
            <a:pPr marR="0" lvl="0" algn="l" defTabSz="914400" rtl="0" eaLnBrk="1" fontAlgn="auto" latinLnBrk="0" hangingPunct="1">
              <a:lnSpc>
                <a:spcPct val="100000"/>
              </a:lnSpc>
              <a:spcBef>
                <a:spcPts val="0"/>
              </a:spcBef>
              <a:spcAft>
                <a:spcPts val="0"/>
              </a:spcAft>
              <a:buClrTx/>
              <a:buSzTx/>
              <a:tabLst/>
              <a:defRPr/>
            </a:pPr>
            <a:endParaRPr lang="en-AU" sz="1500" dirty="0">
              <a:solidFill>
                <a:srgbClr val="000000"/>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500" b="0" i="0" dirty="0">
              <a:solidFill>
                <a:srgbClr val="000000"/>
              </a:solidFill>
              <a:effectLst/>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500" b="0" i="0" dirty="0">
              <a:solidFill>
                <a:srgbClr val="000000"/>
              </a:solidFill>
              <a:effectLst/>
              <a:latin typeface="Century Gothic" panose="020B0502020202020204" pitchFamily="34" charset="0"/>
            </a:endParaRPr>
          </a:p>
          <a:p>
            <a:endParaRPr lang="en-AU" sz="1500" dirty="0">
              <a:latin typeface="+mn-lt"/>
            </a:endParaRPr>
          </a:p>
          <a:p>
            <a:pPr marL="342900" indent="-342900">
              <a:buFont typeface="+mj-lt"/>
              <a:buAutoNum type="arabicPeriod"/>
            </a:pPr>
            <a:endParaRPr lang="en-AU" sz="15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a:xfrm>
            <a:off x="323999" y="268703"/>
            <a:ext cx="8275819" cy="994172"/>
          </a:xfrm>
        </p:spPr>
        <p:txBody>
          <a:bodyPr/>
          <a:lstStyle/>
          <a:p>
            <a:r>
              <a:rPr lang="en-AU" sz="3600" b="0" u="none" strike="noStrike" dirty="0">
                <a:solidFill>
                  <a:srgbClr val="0563C1"/>
                </a:solidFill>
                <a:effectLst/>
                <a:latin typeface="Century Gothic" panose="020B0502020202020204" pitchFamily="34" charset="0"/>
              </a:rPr>
              <a:t>Water security in South Australia</a:t>
            </a:r>
            <a:endParaRPr lang="en-AU" sz="3600" dirty="0"/>
          </a:p>
        </p:txBody>
      </p:sp>
      <p:pic>
        <p:nvPicPr>
          <p:cNvPr id="4" name="Picture 3">
            <a:extLst>
              <a:ext uri="{FF2B5EF4-FFF2-40B4-BE49-F238E27FC236}">
                <a16:creationId xmlns:a16="http://schemas.microsoft.com/office/drawing/2014/main" id="{3712BF2E-918E-335A-695E-9AC25AE3436D}"/>
              </a:ext>
            </a:extLst>
          </p:cNvPr>
          <p:cNvPicPr>
            <a:picLocks noChangeAspect="1"/>
          </p:cNvPicPr>
          <p:nvPr/>
        </p:nvPicPr>
        <p:blipFill>
          <a:blip r:embed="rId3"/>
          <a:stretch>
            <a:fillRect/>
          </a:stretch>
        </p:blipFill>
        <p:spPr>
          <a:xfrm>
            <a:off x="4572000" y="1376039"/>
            <a:ext cx="4136994" cy="2068497"/>
          </a:xfrm>
          <a:prstGeom prst="rect">
            <a:avLst/>
          </a:prstGeom>
        </p:spPr>
      </p:pic>
    </p:spTree>
    <p:extLst>
      <p:ext uri="{BB962C8B-B14F-4D97-AF65-F5344CB8AC3E}">
        <p14:creationId xmlns:p14="http://schemas.microsoft.com/office/powerpoint/2010/main" val="3444430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44180" y="1078824"/>
            <a:ext cx="3348804" cy="3050878"/>
          </a:xfrm>
        </p:spPr>
        <p:txBody>
          <a:bodyPr lIns="91440" tIns="45720" rIns="91440" bIns="45720" anchor="t"/>
          <a:lstStyle/>
          <a:p>
            <a:pPr fontAlgn="base"/>
            <a:r>
              <a:rPr lang="en-AU" sz="1200" dirty="0">
                <a:solidFill>
                  <a:srgbClr val="000000"/>
                </a:solidFill>
                <a:latin typeface="Century Gothic"/>
                <a:cs typeface="Arial"/>
              </a:rPr>
              <a:t>SA Water is working with the state Department for Environment and Water, and members of the community to assess our water security and plan for a resilient future. </a:t>
            </a:r>
            <a:endParaRPr lang="en-GB" sz="1200" dirty="0">
              <a:solidFill>
                <a:srgbClr val="000000"/>
              </a:solidFill>
              <a:latin typeface="Segoe UI" panose="020B0502040204020203" pitchFamily="34" charset="0"/>
            </a:endParaRPr>
          </a:p>
          <a:p>
            <a:r>
              <a:rPr lang="en-AU" sz="1200" dirty="0">
                <a:solidFill>
                  <a:srgbClr val="000000"/>
                </a:solidFill>
                <a:latin typeface="Century Gothic"/>
                <a:cs typeface="Arial"/>
              </a:rPr>
              <a:t>This graph shows Adelaide's annual water use by water source. </a:t>
            </a:r>
          </a:p>
          <a:p>
            <a:pPr marL="342900" indent="-342900">
              <a:buAutoNum type="alphaLcPeriod"/>
            </a:pPr>
            <a:r>
              <a:rPr lang="en-AU" sz="1200" dirty="0">
                <a:solidFill>
                  <a:srgbClr val="000000"/>
                </a:solidFill>
                <a:latin typeface="Century Gothic"/>
                <a:cs typeface="Arial"/>
              </a:rPr>
              <a:t>What factors might influence the fluctuation in different sources? </a:t>
            </a:r>
          </a:p>
          <a:p>
            <a:pPr marL="342900" indent="-342900">
              <a:buAutoNum type="alphaLcPeriod"/>
            </a:pPr>
            <a:r>
              <a:rPr lang="en-AU" sz="1200" dirty="0">
                <a:solidFill>
                  <a:srgbClr val="000000"/>
                </a:solidFill>
                <a:latin typeface="Century Gothic"/>
                <a:cs typeface="Arial"/>
              </a:rPr>
              <a:t>Can you identify a trend relating to rainfall levels? </a:t>
            </a:r>
          </a:p>
          <a:p>
            <a:pPr marL="342900" indent="-342900">
              <a:buAutoNum type="alphaLcPeriod"/>
            </a:pPr>
            <a:r>
              <a:rPr lang="en-AU" sz="1200" dirty="0">
                <a:solidFill>
                  <a:srgbClr val="000000"/>
                </a:solidFill>
                <a:latin typeface="Century Gothic"/>
                <a:cs typeface="Arial"/>
              </a:rPr>
              <a:t>What additional water source was introduced in 2012? </a:t>
            </a:r>
            <a:endParaRPr lang="en-AU"/>
          </a:p>
          <a:p>
            <a:pPr marL="342900" indent="-342900">
              <a:buAutoNum type="alphaLcPeriod"/>
            </a:pPr>
            <a:endParaRPr lang="en-AU" sz="1200" b="0" i="0" dirty="0">
              <a:solidFill>
                <a:srgbClr val="000000"/>
              </a:solidFill>
              <a:effectLst/>
              <a:latin typeface="Century Gothic" panose="020B0502020202020204" pitchFamily="34" charset="0"/>
            </a:endParaRPr>
          </a:p>
          <a:p>
            <a:pPr algn="l" rtl="0" fontAlgn="base"/>
            <a:endParaRPr lang="en-GB" sz="1200" b="0" i="0" dirty="0">
              <a:solidFill>
                <a:srgbClr val="000000"/>
              </a:solidFill>
              <a:effectLst/>
              <a:latin typeface="Century Gothic" panose="020B0502020202020204" pitchFamily="34" charset="0"/>
            </a:endParaRPr>
          </a:p>
          <a:p>
            <a:pPr marL="0" marR="0" lvl="0" indent="0" algn="l" defTabSz="914400" rtl="0" eaLnBrk="1" fontAlgn="base" latinLnBrk="0" hangingPunct="1">
              <a:buClrTx/>
              <a:buSzTx/>
              <a:buFont typeface="Arial"/>
              <a:buNone/>
              <a:tabLst/>
              <a:defRPr/>
            </a:pPr>
            <a:endParaRPr lang="en-GB" sz="1200" b="0" i="0" dirty="0">
              <a:solidFill>
                <a:srgbClr val="000000"/>
              </a:solidFill>
              <a:effectLst/>
              <a:latin typeface="Segoe UI" panose="020B0502040204020203" pitchFamily="34" charset="0"/>
            </a:endParaRPr>
          </a:p>
          <a:p>
            <a:pPr>
              <a:lnSpc>
                <a:spcPct val="100000"/>
              </a:lnSpc>
              <a:spcBef>
                <a:spcPts val="0"/>
              </a:spcBef>
              <a:spcAft>
                <a:spcPts val="0"/>
              </a:spcAft>
              <a:buFontTx/>
            </a:pPr>
            <a:endParaRPr lang="en-AU" sz="1200" dirty="0">
              <a:solidFill>
                <a:srgbClr val="000000"/>
              </a:solidFill>
              <a:latin typeface="Century Gothic" panose="020B0502020202020204" pitchFamily="34" charset="0"/>
            </a:endParaRPr>
          </a:p>
          <a:p>
            <a:endParaRPr lang="en-AU" sz="1200" dirty="0">
              <a:latin typeface="+mn-lt"/>
            </a:endParaRPr>
          </a:p>
          <a:p>
            <a:pPr marL="342900" indent="-342900">
              <a:buAutoNum type="alphaLcPeriod"/>
            </a:pPr>
            <a:endParaRPr lang="en-AU" sz="12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a:xfrm>
            <a:off x="323999" y="268703"/>
            <a:ext cx="8275819" cy="994172"/>
          </a:xfrm>
        </p:spPr>
        <p:txBody>
          <a:bodyPr/>
          <a:lstStyle/>
          <a:p>
            <a:r>
              <a:rPr lang="en-AU" sz="3600" b="0" u="none" strike="noStrike" dirty="0">
                <a:solidFill>
                  <a:srgbClr val="0563C1"/>
                </a:solidFill>
                <a:effectLst/>
                <a:latin typeface="Century Gothic" panose="020B0502020202020204" pitchFamily="34" charset="0"/>
              </a:rPr>
              <a:t>A resilient water future</a:t>
            </a:r>
            <a:endParaRPr lang="en-AU" sz="3600" dirty="0"/>
          </a:p>
        </p:txBody>
      </p:sp>
      <p:pic>
        <p:nvPicPr>
          <p:cNvPr id="5" name="Picture 4">
            <a:extLst>
              <a:ext uri="{FF2B5EF4-FFF2-40B4-BE49-F238E27FC236}">
                <a16:creationId xmlns:a16="http://schemas.microsoft.com/office/drawing/2014/main" id="{152CC514-31E3-3E7D-23FD-8071624DB394}"/>
              </a:ext>
            </a:extLst>
          </p:cNvPr>
          <p:cNvPicPr>
            <a:picLocks noChangeAspect="1"/>
          </p:cNvPicPr>
          <p:nvPr/>
        </p:nvPicPr>
        <p:blipFill>
          <a:blip r:embed="rId3"/>
          <a:stretch>
            <a:fillRect/>
          </a:stretch>
        </p:blipFill>
        <p:spPr>
          <a:xfrm>
            <a:off x="3952924" y="1078824"/>
            <a:ext cx="4706834" cy="2690740"/>
          </a:xfrm>
          <a:prstGeom prst="rect">
            <a:avLst/>
          </a:prstGeom>
        </p:spPr>
      </p:pic>
    </p:spTree>
    <p:extLst>
      <p:ext uri="{BB962C8B-B14F-4D97-AF65-F5344CB8AC3E}">
        <p14:creationId xmlns:p14="http://schemas.microsoft.com/office/powerpoint/2010/main" val="2179839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44182" y="887767"/>
            <a:ext cx="4977729" cy="3027285"/>
          </a:xfrm>
        </p:spPr>
        <p:txBody>
          <a:bodyPr/>
          <a:lstStyle/>
          <a:p>
            <a:pPr marR="0" lvl="0" algn="l" defTabSz="914400" rtl="0" eaLnBrk="1" fontAlgn="auto" latinLnBrk="0" hangingPunct="1">
              <a:lnSpc>
                <a:spcPct val="100000"/>
              </a:lnSpc>
              <a:spcBef>
                <a:spcPts val="0"/>
              </a:spcBef>
              <a:spcAft>
                <a:spcPts val="0"/>
              </a:spcAft>
              <a:buClrTx/>
              <a:buSzTx/>
              <a:tabLst/>
              <a:defRPr/>
            </a:pPr>
            <a:r>
              <a:rPr lang="en-AU" sz="1400" b="1" i="0" dirty="0">
                <a:solidFill>
                  <a:srgbClr val="000000"/>
                </a:solidFill>
                <a:effectLst/>
                <a:latin typeface="Century Gothic" panose="020B0502020202020204" pitchFamily="34" charset="0"/>
              </a:rPr>
              <a:t>1. South Australia is the driest state, in the driest inhabited continent on Earth. </a:t>
            </a:r>
            <a:endParaRPr lang="en-AU" sz="1400" b="1" dirty="0">
              <a:solidFill>
                <a:srgbClr val="000000"/>
              </a:solidFill>
              <a:latin typeface="Century Gothic" panose="020B0502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b="0" i="0" dirty="0">
              <a:solidFill>
                <a:srgbClr val="000000"/>
              </a:solidFill>
              <a:effectLst/>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AU" sz="1100" dirty="0">
                <a:solidFill>
                  <a:srgbClr val="000000"/>
                </a:solidFill>
                <a:latin typeface="Century Gothic" panose="020B0502020202020204" pitchFamily="34" charset="0"/>
              </a:rPr>
              <a:t>Visit the </a:t>
            </a:r>
            <a:r>
              <a:rPr lang="en-AU" sz="1100" dirty="0">
                <a:solidFill>
                  <a:srgbClr val="000000"/>
                </a:solidFill>
                <a:latin typeface="Century Gothic" panose="020B0502020202020204" pitchFamily="34" charset="0"/>
                <a:hlinkClick r:id="rId3"/>
              </a:rPr>
              <a:t>BOM</a:t>
            </a:r>
            <a:r>
              <a:rPr lang="en-AU" sz="1100" dirty="0">
                <a:solidFill>
                  <a:srgbClr val="000000"/>
                </a:solidFill>
                <a:latin typeface="Century Gothic" panose="020B0502020202020204" pitchFamily="34" charset="0"/>
              </a:rPr>
              <a:t> (Bureau of Meteorology) website and view recent and historical rainfall data to complete the following mapping tasks: </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Look at the choropleth map showing rainfall totals in Australia for the past 48 months. What are the main colours over South Australia? What do these colours represent? </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Change the settings to see data for the past 1 month only. Do the colours over South Australia change? What factors could explain the change in rainfall totals in the past month? </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Where in Australia has the highest rainfall? How much higher is their rainfall compared to where you live? </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Looking just at South Australia, record the 1-month rainfall total for where you live (the approximate area), and the rainfall difference from one year ago. Has there been more, less or a similar amount of rainfall to last year?  </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Define the term, </a:t>
            </a:r>
            <a:r>
              <a:rPr lang="en-AU" sz="1100" i="1" dirty="0">
                <a:solidFill>
                  <a:srgbClr val="000000"/>
                </a:solidFill>
                <a:latin typeface="Century Gothic" panose="020B0502020202020204" pitchFamily="34" charset="0"/>
              </a:rPr>
              <a:t>anomaly</a:t>
            </a:r>
            <a:r>
              <a:rPr lang="en-AU" sz="1100" dirty="0">
                <a:solidFill>
                  <a:srgbClr val="000000"/>
                </a:solidFill>
                <a:latin typeface="Century Gothic" panose="020B0502020202020204" pitchFamily="34" charset="0"/>
              </a:rPr>
              <a:t>. What information does the rainfall anomaly map represent? </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AU" sz="1400" dirty="0">
              <a:solidFill>
                <a:srgbClr val="000000"/>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400" b="0" i="0" dirty="0">
              <a:solidFill>
                <a:srgbClr val="000000"/>
              </a:solidFill>
              <a:effectLst/>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400" b="0" i="0" dirty="0">
              <a:solidFill>
                <a:srgbClr val="000000"/>
              </a:solidFill>
              <a:effectLst/>
              <a:latin typeface="Century Gothic" panose="020B0502020202020204" pitchFamily="34" charset="0"/>
            </a:endParaRPr>
          </a:p>
          <a:p>
            <a:endParaRPr lang="en-AU" sz="1400" dirty="0">
              <a:latin typeface="+mn-lt"/>
            </a:endParaRPr>
          </a:p>
          <a:p>
            <a:pPr marL="342900" indent="-342900">
              <a:buFont typeface="+mj-lt"/>
              <a:buAutoNum type="arabicPeriod"/>
            </a:pPr>
            <a:endParaRPr lang="en-AU" sz="14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a:xfrm>
            <a:off x="323999" y="268703"/>
            <a:ext cx="8275819" cy="619064"/>
          </a:xfrm>
        </p:spPr>
        <p:txBody>
          <a:bodyPr/>
          <a:lstStyle/>
          <a:p>
            <a:r>
              <a:rPr lang="en-AU" sz="3600" b="0" u="none" strike="noStrike" dirty="0">
                <a:solidFill>
                  <a:srgbClr val="0563C1"/>
                </a:solidFill>
                <a:effectLst/>
                <a:latin typeface="Century Gothic" panose="020B0502020202020204" pitchFamily="34" charset="0"/>
              </a:rPr>
              <a:t>Our challenges</a:t>
            </a:r>
            <a:endParaRPr lang="en-AU" sz="3600" dirty="0"/>
          </a:p>
        </p:txBody>
      </p:sp>
      <p:pic>
        <p:nvPicPr>
          <p:cNvPr id="1026" name="Picture 2" descr="Forty-eight-monthly rainfall totals for South Australia">
            <a:extLst>
              <a:ext uri="{FF2B5EF4-FFF2-40B4-BE49-F238E27FC236}">
                <a16:creationId xmlns:a16="http://schemas.microsoft.com/office/drawing/2014/main" id="{63E64772-5DBC-C9C3-0C7B-A81238FC0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3643" y="1076971"/>
            <a:ext cx="2962816" cy="264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3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44183" y="1029810"/>
            <a:ext cx="5070404" cy="3027285"/>
          </a:xfrm>
        </p:spPr>
        <p:txBody>
          <a:bodyPr/>
          <a:lstStyle/>
          <a:p>
            <a:pPr marR="0" lvl="0" algn="l" defTabSz="914400" rtl="0" eaLnBrk="1" fontAlgn="auto" latinLnBrk="0" hangingPunct="1">
              <a:lnSpc>
                <a:spcPct val="100000"/>
              </a:lnSpc>
              <a:spcBef>
                <a:spcPts val="0"/>
              </a:spcBef>
              <a:spcAft>
                <a:spcPts val="0"/>
              </a:spcAft>
              <a:buClrTx/>
              <a:buSzTx/>
              <a:tabLst/>
              <a:defRPr/>
            </a:pPr>
            <a:r>
              <a:rPr lang="en-AU" sz="1400" b="1" i="0" dirty="0">
                <a:solidFill>
                  <a:srgbClr val="000000"/>
                </a:solidFill>
                <a:effectLst/>
                <a:latin typeface="Century Gothic" panose="020B0502020202020204" pitchFamily="34" charset="0"/>
              </a:rPr>
              <a:t>2. Just over 50% of </a:t>
            </a:r>
            <a:r>
              <a:rPr lang="en-AU" sz="1400" b="1" dirty="0">
                <a:solidFill>
                  <a:srgbClr val="000000"/>
                </a:solidFill>
                <a:latin typeface="Century Gothic" panose="020B0502020202020204" pitchFamily="34" charset="0"/>
              </a:rPr>
              <a:t>the state’s tap water comes from the Murray River. </a:t>
            </a:r>
          </a:p>
          <a:p>
            <a:pPr marR="0" lvl="0" algn="l" defTabSz="914400" rtl="0" eaLnBrk="1" fontAlgn="auto" latinLnBrk="0" hangingPunct="1">
              <a:lnSpc>
                <a:spcPct val="100000"/>
              </a:lnSpc>
              <a:spcBef>
                <a:spcPts val="0"/>
              </a:spcBef>
              <a:spcAft>
                <a:spcPts val="0"/>
              </a:spcAft>
              <a:buClrTx/>
              <a:buSzTx/>
              <a:tabLst/>
              <a:defRPr/>
            </a:pPr>
            <a:endParaRPr lang="en-AU" sz="1200" dirty="0">
              <a:solidFill>
                <a:srgbClr val="000000"/>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AU" sz="1100" dirty="0">
                <a:solidFill>
                  <a:srgbClr val="000000"/>
                </a:solidFill>
                <a:latin typeface="Century Gothic" panose="020B0502020202020204" pitchFamily="34" charset="0"/>
              </a:rPr>
              <a:t>The Murray and the network of connecting rivers start in the snowy mountains, winding through New South Wales and Victoria before reaching South Australia. As a result, a lot of water is removed before it reaches us. </a:t>
            </a:r>
            <a:endParaRPr lang="en-AU" sz="1100" b="0" i="0" dirty="0">
              <a:solidFill>
                <a:srgbClr val="000000"/>
              </a:solidFill>
              <a:effectLst/>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100" dirty="0">
              <a:solidFill>
                <a:srgbClr val="000000"/>
              </a:solidFill>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Look at the Murray River on a map, tracing it back to the start of the river (it may branch off to different waterways).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How many towns in South Australia are near the Murray River?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Have a look at our Murray River daily flow reports on the SA Water website. How much water has flowed through the river in the last month?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Looking at our drinking water networks, what are the 5 major pipelines that help us to supply River Murray water across the state? What types of water do these pipelines supply?</a:t>
            </a:r>
          </a:p>
          <a:p>
            <a:pPr marL="342900" marR="0" lvl="0" indent="-342900" algn="l" defTabSz="914400" rtl="0" eaLnBrk="1" fontAlgn="auto" latinLnBrk="0" hangingPunct="1">
              <a:lnSpc>
                <a:spcPct val="100000"/>
              </a:lnSpc>
              <a:spcBef>
                <a:spcPts val="0"/>
              </a:spcBef>
              <a:spcAft>
                <a:spcPts val="0"/>
              </a:spcAft>
              <a:buClrTx/>
              <a:buSzTx/>
              <a:buFont typeface="+mj-lt"/>
              <a:buAutoNum type="alphaLcPeriod"/>
              <a:tabLst/>
              <a:defRPr/>
            </a:pPr>
            <a:endParaRPr lang="en-AU" sz="1100" dirty="0">
              <a:solidFill>
                <a:srgbClr val="000000"/>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500" b="0" i="0" dirty="0">
              <a:solidFill>
                <a:srgbClr val="000000"/>
              </a:solidFill>
              <a:effectLst/>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500" b="0" i="0" dirty="0">
              <a:solidFill>
                <a:srgbClr val="000000"/>
              </a:solidFill>
              <a:effectLst/>
              <a:latin typeface="Century Gothic" panose="020B0502020202020204" pitchFamily="34" charset="0"/>
            </a:endParaRPr>
          </a:p>
          <a:p>
            <a:endParaRPr lang="en-AU" sz="1500" dirty="0">
              <a:latin typeface="+mn-lt"/>
            </a:endParaRPr>
          </a:p>
          <a:p>
            <a:pPr marL="342900" indent="-342900">
              <a:buFont typeface="+mj-lt"/>
              <a:buAutoNum type="arabicPeriod"/>
            </a:pPr>
            <a:endParaRPr lang="en-AU" sz="15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a:xfrm>
            <a:off x="323999" y="268703"/>
            <a:ext cx="8275819" cy="619064"/>
          </a:xfrm>
        </p:spPr>
        <p:txBody>
          <a:bodyPr/>
          <a:lstStyle/>
          <a:p>
            <a:r>
              <a:rPr lang="en-AU" sz="3600" b="0" u="none" strike="noStrike" dirty="0">
                <a:solidFill>
                  <a:srgbClr val="0563C1"/>
                </a:solidFill>
                <a:effectLst/>
                <a:latin typeface="Century Gothic" panose="020B0502020202020204" pitchFamily="34" charset="0"/>
              </a:rPr>
              <a:t>Our challenges</a:t>
            </a:r>
            <a:endParaRPr lang="en-AU" sz="3600" dirty="0"/>
          </a:p>
        </p:txBody>
      </p:sp>
      <p:pic>
        <p:nvPicPr>
          <p:cNvPr id="5" name="Picture 4">
            <a:extLst>
              <a:ext uri="{FF2B5EF4-FFF2-40B4-BE49-F238E27FC236}">
                <a16:creationId xmlns:a16="http://schemas.microsoft.com/office/drawing/2014/main" id="{11840E30-B7E7-A9C3-90B2-D19B635CB7DC}"/>
              </a:ext>
            </a:extLst>
          </p:cNvPr>
          <p:cNvPicPr>
            <a:picLocks noChangeAspect="1"/>
          </p:cNvPicPr>
          <p:nvPr/>
        </p:nvPicPr>
        <p:blipFill>
          <a:blip r:embed="rId3"/>
          <a:stretch>
            <a:fillRect/>
          </a:stretch>
        </p:blipFill>
        <p:spPr>
          <a:xfrm>
            <a:off x="5741011" y="1133941"/>
            <a:ext cx="2928061" cy="2875618"/>
          </a:xfrm>
          <a:prstGeom prst="rect">
            <a:avLst/>
          </a:prstGeom>
        </p:spPr>
      </p:pic>
    </p:spTree>
    <p:extLst>
      <p:ext uri="{BB962C8B-B14F-4D97-AF65-F5344CB8AC3E}">
        <p14:creationId xmlns:p14="http://schemas.microsoft.com/office/powerpoint/2010/main" val="3293699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44183" y="1029811"/>
            <a:ext cx="5976182" cy="2140680"/>
          </a:xfrm>
        </p:spPr>
        <p:txBody>
          <a:bodyPr lIns="91440" tIns="45720" rIns="91440" bIns="45720" anchor="t"/>
          <a:lstStyle/>
          <a:p>
            <a:pPr marR="0" lvl="0" algn="l" defTabSz="914400" rtl="0" eaLnBrk="1" fontAlgn="auto" latinLnBrk="0" hangingPunct="1">
              <a:lnSpc>
                <a:spcPct val="100000"/>
              </a:lnSpc>
              <a:spcBef>
                <a:spcPts val="0"/>
              </a:spcBef>
              <a:spcAft>
                <a:spcPts val="0"/>
              </a:spcAft>
              <a:buClrTx/>
              <a:buSzTx/>
              <a:tabLst/>
              <a:defRPr/>
            </a:pPr>
            <a:r>
              <a:rPr lang="en-AU" sz="1400" b="1" dirty="0">
                <a:solidFill>
                  <a:srgbClr val="000000"/>
                </a:solidFill>
                <a:latin typeface="Century Gothic" panose="020B0502020202020204" pitchFamily="34" charset="0"/>
              </a:rPr>
              <a:t>3. Delivering enough water services for everyone and all locations</a:t>
            </a:r>
          </a:p>
          <a:p>
            <a:pPr marR="0" lvl="0" algn="l" defTabSz="914400" rtl="0" eaLnBrk="1" fontAlgn="auto" latinLnBrk="0" hangingPunct="1">
              <a:lnSpc>
                <a:spcPct val="100000"/>
              </a:lnSpc>
              <a:spcBef>
                <a:spcPts val="0"/>
              </a:spcBef>
              <a:spcAft>
                <a:spcPts val="0"/>
              </a:spcAft>
              <a:buClrTx/>
              <a:buSzTx/>
              <a:tabLst/>
              <a:defRPr/>
            </a:pPr>
            <a:endParaRPr lang="en-AU" sz="1050" b="0" i="0" dirty="0">
              <a:solidFill>
                <a:srgbClr val="000000"/>
              </a:solidFill>
              <a:effectLst/>
              <a:latin typeface="Century Gothic" panose="020B0502020202020204" pitchFamily="34" charset="0"/>
            </a:endParaRPr>
          </a:p>
          <a:p>
            <a:pPr defTabSz="914400">
              <a:lnSpc>
                <a:spcPct val="100000"/>
              </a:lnSpc>
              <a:spcBef>
                <a:spcPts val="0"/>
              </a:spcBef>
              <a:spcAft>
                <a:spcPts val="0"/>
              </a:spcAft>
              <a:defRPr/>
            </a:pPr>
            <a:r>
              <a:rPr lang="en-AU" sz="1100" b="0" i="0" dirty="0">
                <a:solidFill>
                  <a:srgbClr val="000000"/>
                </a:solidFill>
                <a:effectLst/>
                <a:latin typeface="Century Gothic"/>
                <a:cs typeface="Arial"/>
              </a:rPr>
              <a:t>You are the team working for the state Minister for Urban Development and Planning. Your role in the government is to ensure there is enough housing, recreation, and community services for everyone. You’ve just been told we are expecting 15,000 people to move to South Australia over the next 10 years, so you must plan for that growth. </a:t>
            </a:r>
            <a:r>
              <a:rPr lang="en-AU" sz="1100" dirty="0">
                <a:solidFill>
                  <a:srgbClr val="000000"/>
                </a:solidFill>
                <a:latin typeface="Century Gothic"/>
                <a:cs typeface="Arial"/>
              </a:rPr>
              <a:t>Write a report with your recommendations for the infrastructure needs for this new community. </a:t>
            </a:r>
          </a:p>
          <a:p>
            <a:pPr marR="0" lvl="0" algn="l" defTabSz="914400">
              <a:lnSpc>
                <a:spcPct val="100000"/>
              </a:lnSpc>
              <a:spcBef>
                <a:spcPts val="0"/>
              </a:spcBef>
              <a:spcAft>
                <a:spcPts val="0"/>
              </a:spcAft>
              <a:buClrTx/>
              <a:buSzTx/>
              <a:tabLst/>
              <a:defRPr/>
            </a:pPr>
            <a:endParaRPr lang="en-AU" sz="1100" b="0" i="0" dirty="0">
              <a:solidFill>
                <a:srgbClr val="000000"/>
              </a:solidFill>
              <a:effectLst/>
              <a:latin typeface="Century Gothic" panose="020B0502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AU" sz="1100" b="0" i="0" dirty="0">
                <a:solidFill>
                  <a:srgbClr val="000000"/>
                </a:solidFill>
                <a:effectLst/>
                <a:latin typeface="Century Gothic" panose="020B0502020202020204" pitchFamily="34" charset="0"/>
              </a:rPr>
              <a:t>Approximately how many new houses and apartments will be needed?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a:tabLst/>
              <a:defRPr/>
            </a:pPr>
            <a:r>
              <a:rPr lang="en-AU" sz="1100" dirty="0">
                <a:solidFill>
                  <a:srgbClr val="000000"/>
                </a:solidFill>
                <a:latin typeface="Century Gothic" panose="020B0502020202020204" pitchFamily="34" charset="0"/>
              </a:rPr>
              <a:t>Look at a map of Adelaide and suggest two possible locations for the new community. Include pros and cons for each location. </a:t>
            </a:r>
          </a:p>
          <a:p>
            <a:pPr marR="0" lvl="0" algn="l" defTabSz="914400" rtl="0" eaLnBrk="1" fontAlgn="auto" latinLnBrk="0" hangingPunct="1">
              <a:lnSpc>
                <a:spcPct val="100000"/>
              </a:lnSpc>
              <a:spcBef>
                <a:spcPts val="0"/>
              </a:spcBef>
              <a:spcAft>
                <a:spcPts val="0"/>
              </a:spcAft>
              <a:buClrTx/>
              <a:buSzTx/>
              <a:tabLst/>
              <a:defRPr/>
            </a:pPr>
            <a:endParaRPr lang="en-AU" sz="1100" dirty="0">
              <a:solidFill>
                <a:srgbClr val="000000"/>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100" b="0" i="0" dirty="0">
              <a:solidFill>
                <a:srgbClr val="000000"/>
              </a:solidFill>
              <a:effectLst/>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AU" sz="1100" b="0" i="0" dirty="0">
              <a:solidFill>
                <a:srgbClr val="000000"/>
              </a:solidFill>
              <a:effectLst/>
              <a:latin typeface="Century Gothic" panose="020B0502020202020204" pitchFamily="34" charset="0"/>
            </a:endParaRPr>
          </a:p>
          <a:p>
            <a:endParaRPr lang="en-AU" sz="1100" dirty="0">
              <a:latin typeface="+mn-lt"/>
            </a:endParaRPr>
          </a:p>
          <a:p>
            <a:pPr marL="342900" indent="-342900">
              <a:buFont typeface="+mj-lt"/>
              <a:buAutoNum type="arabicPeriod"/>
            </a:pPr>
            <a:endParaRPr lang="en-AU" sz="11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a:xfrm>
            <a:off x="323999" y="268703"/>
            <a:ext cx="8275819" cy="619064"/>
          </a:xfrm>
        </p:spPr>
        <p:txBody>
          <a:bodyPr/>
          <a:lstStyle/>
          <a:p>
            <a:r>
              <a:rPr lang="en-AU" sz="3600" b="0" u="none" strike="noStrike" dirty="0">
                <a:solidFill>
                  <a:srgbClr val="0563C1"/>
                </a:solidFill>
                <a:effectLst/>
                <a:latin typeface="Century Gothic" panose="020B0502020202020204" pitchFamily="34" charset="0"/>
              </a:rPr>
              <a:t>Our challenges</a:t>
            </a:r>
            <a:endParaRPr lang="en-AU" sz="3600" dirty="0"/>
          </a:p>
        </p:txBody>
      </p:sp>
      <p:pic>
        <p:nvPicPr>
          <p:cNvPr id="5" name="Picture 4">
            <a:extLst>
              <a:ext uri="{FF2B5EF4-FFF2-40B4-BE49-F238E27FC236}">
                <a16:creationId xmlns:a16="http://schemas.microsoft.com/office/drawing/2014/main" id="{4829445B-379C-FA8F-1E6B-D2D3AF5AA9A2}"/>
              </a:ext>
            </a:extLst>
          </p:cNvPr>
          <p:cNvPicPr>
            <a:picLocks noChangeAspect="1"/>
          </p:cNvPicPr>
          <p:nvPr/>
        </p:nvPicPr>
        <p:blipFill rotWithShape="1">
          <a:blip r:embed="rId3"/>
          <a:srcRect l="26387" t="2493" r="1247" b="1973"/>
          <a:stretch/>
        </p:blipFill>
        <p:spPr>
          <a:xfrm>
            <a:off x="6520365" y="1029810"/>
            <a:ext cx="1968357" cy="1837346"/>
          </a:xfrm>
          <a:prstGeom prst="rect">
            <a:avLst/>
          </a:prstGeom>
        </p:spPr>
      </p:pic>
      <p:sp>
        <p:nvSpPr>
          <p:cNvPr id="6" name="TextBox 5">
            <a:extLst>
              <a:ext uri="{FF2B5EF4-FFF2-40B4-BE49-F238E27FC236}">
                <a16:creationId xmlns:a16="http://schemas.microsoft.com/office/drawing/2014/main" id="{8A3A91CB-22C5-7D43-E2BA-D18A68EE2816}"/>
              </a:ext>
            </a:extLst>
          </p:cNvPr>
          <p:cNvSpPr txBox="1"/>
          <p:nvPr/>
        </p:nvSpPr>
        <p:spPr>
          <a:xfrm>
            <a:off x="544183" y="3077430"/>
            <a:ext cx="7776672" cy="1446550"/>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lphaLcPeriod" startAt="3"/>
              <a:tabLst/>
              <a:defRPr/>
            </a:pPr>
            <a:r>
              <a:rPr lang="en-AU" sz="1100" dirty="0">
                <a:solidFill>
                  <a:srgbClr val="000000"/>
                </a:solidFill>
                <a:latin typeface="Century Gothic" panose="020B0502020202020204" pitchFamily="34" charset="0"/>
              </a:rPr>
              <a:t>Make a list of the services needed (i.e. think about education, healthcare, food, shopping, childcare, recreation, entertainment and arts, business, tourism, transport, energy and water services).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startAt="3"/>
              <a:tabLst/>
              <a:defRPr/>
            </a:pPr>
            <a:r>
              <a:rPr lang="en-AU" sz="1100" dirty="0">
                <a:solidFill>
                  <a:srgbClr val="000000"/>
                </a:solidFill>
                <a:latin typeface="Century Gothic" panose="020B0502020202020204" pitchFamily="34" charset="0"/>
              </a:rPr>
              <a:t>What is the main water source for your community? Is it a sustainable, and climate-resilient source? Consider the ways you can improve the reliability of your water source.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startAt="3"/>
              <a:tabLst/>
              <a:defRPr/>
            </a:pPr>
            <a:r>
              <a:rPr lang="en-AU" sz="1100" dirty="0">
                <a:solidFill>
                  <a:srgbClr val="000000"/>
                </a:solidFill>
                <a:latin typeface="Century Gothic" panose="020B0502020202020204" pitchFamily="34" charset="0"/>
              </a:rPr>
              <a:t>Draw a map or build a model of your new community, including housing, roads, community services, water sources, and your ideas to make your community innovative and sustainable. </a:t>
            </a:r>
          </a:p>
          <a:p>
            <a:pPr marL="228600" marR="0" lvl="0" indent="-228600" algn="l" defTabSz="914400" rtl="0" eaLnBrk="1" fontAlgn="auto" latinLnBrk="0" hangingPunct="1">
              <a:lnSpc>
                <a:spcPct val="100000"/>
              </a:lnSpc>
              <a:spcBef>
                <a:spcPts val="0"/>
              </a:spcBef>
              <a:spcAft>
                <a:spcPts val="0"/>
              </a:spcAft>
              <a:buClrTx/>
              <a:buSzTx/>
              <a:buFont typeface="+mj-lt"/>
              <a:buAutoNum type="alphaLcPeriod" startAt="3"/>
              <a:tabLst/>
              <a:defRPr/>
            </a:pPr>
            <a:endParaRPr lang="en-AU" sz="1100" b="0" i="0" dirty="0">
              <a:solidFill>
                <a:srgbClr val="000000"/>
              </a:solidFill>
              <a:effectLst/>
              <a:latin typeface="Century Gothic" panose="020B0502020202020204" pitchFamily="34" charset="0"/>
            </a:endParaRPr>
          </a:p>
          <a:p>
            <a:pPr marL="228600" indent="-228600">
              <a:buFont typeface="+mj-lt"/>
              <a:buAutoNum type="alphaLcPeriod" startAt="3"/>
            </a:pPr>
            <a:endParaRPr lang="en-AU" sz="1100" dirty="0"/>
          </a:p>
        </p:txBody>
      </p:sp>
    </p:spTree>
    <p:extLst>
      <p:ext uri="{BB962C8B-B14F-4D97-AF65-F5344CB8AC3E}">
        <p14:creationId xmlns:p14="http://schemas.microsoft.com/office/powerpoint/2010/main" val="1331250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FFB3EBD-697B-5A85-E270-ADB7CB5148A6}"/>
              </a:ext>
            </a:extLst>
          </p:cNvPr>
          <p:cNvSpPr>
            <a:spLocks noGrp="1"/>
          </p:cNvSpPr>
          <p:nvPr>
            <p:ph type="subTitle" idx="1"/>
          </p:nvPr>
        </p:nvSpPr>
        <p:spPr>
          <a:xfrm>
            <a:off x="469130" y="1325083"/>
            <a:ext cx="3543577" cy="2349609"/>
          </a:xfrm>
        </p:spPr>
        <p:txBody>
          <a:bodyPr/>
          <a:lstStyle/>
          <a:p>
            <a:r>
              <a:rPr lang="en-AU" sz="2000" dirty="0">
                <a:solidFill>
                  <a:srgbClr val="007AD2"/>
                </a:solidFill>
              </a:rPr>
              <a:t>How can we value water more as a community? </a:t>
            </a:r>
          </a:p>
          <a:p>
            <a:endParaRPr lang="en-AU" sz="2000" dirty="0">
              <a:solidFill>
                <a:srgbClr val="007AD2"/>
              </a:solidFill>
            </a:endParaRPr>
          </a:p>
          <a:p>
            <a:r>
              <a:rPr lang="en-AU" sz="2000" dirty="0">
                <a:solidFill>
                  <a:srgbClr val="007AD2"/>
                </a:solidFill>
              </a:rPr>
              <a:t>How can you value water in your daily life? </a:t>
            </a:r>
          </a:p>
          <a:p>
            <a:endParaRPr lang="en-AU" sz="2000" dirty="0">
              <a:solidFill>
                <a:srgbClr val="007AD2"/>
              </a:solidFill>
            </a:endParaRPr>
          </a:p>
        </p:txBody>
      </p:sp>
      <p:sp>
        <p:nvSpPr>
          <p:cNvPr id="3" name="Content Placeholder 2">
            <a:extLst>
              <a:ext uri="{FF2B5EF4-FFF2-40B4-BE49-F238E27FC236}">
                <a16:creationId xmlns:a16="http://schemas.microsoft.com/office/drawing/2014/main" id="{BCF37FA3-93A4-3F34-6ACD-084FFBCC9AD2}"/>
              </a:ext>
            </a:extLst>
          </p:cNvPr>
          <p:cNvSpPr>
            <a:spLocks noGrp="1"/>
          </p:cNvSpPr>
          <p:nvPr>
            <p:ph idx="10"/>
          </p:nvPr>
        </p:nvSpPr>
        <p:spPr>
          <a:xfrm>
            <a:off x="4950943" y="624328"/>
            <a:ext cx="3543577" cy="3343432"/>
          </a:xfrm>
        </p:spPr>
        <p:txBody>
          <a:bodyPr/>
          <a:lstStyle/>
          <a:p>
            <a:pPr marR="0" lvl="0" algn="l" defTabSz="914400" rtl="0" eaLnBrk="1" fontAlgn="auto" latinLnBrk="0" hangingPunct="1">
              <a:lnSpc>
                <a:spcPct val="100000"/>
              </a:lnSpc>
              <a:spcBef>
                <a:spcPts val="0"/>
              </a:spcBef>
              <a:spcAft>
                <a:spcPts val="0"/>
              </a:spcAft>
              <a:buClrTx/>
              <a:buSzTx/>
              <a:tabLst/>
              <a:defRPr/>
            </a:pPr>
            <a:r>
              <a:rPr lang="en-AU" dirty="0">
                <a:latin typeface="Century Gothic" panose="020B0502020202020204" pitchFamily="34" charset="0"/>
              </a:rPr>
              <a:t>The documentary raised the question,</a:t>
            </a:r>
          </a:p>
          <a:p>
            <a:pPr marR="0" lvl="0" algn="l" defTabSz="914400" rtl="0" eaLnBrk="1" fontAlgn="auto" latinLnBrk="0" hangingPunct="1">
              <a:lnSpc>
                <a:spcPct val="100000"/>
              </a:lnSpc>
              <a:spcBef>
                <a:spcPts val="0"/>
              </a:spcBef>
              <a:spcAft>
                <a:spcPts val="0"/>
              </a:spcAft>
              <a:buClrTx/>
              <a:buSzTx/>
              <a:tabLst/>
              <a:defRPr/>
            </a:pPr>
            <a:endParaRPr lang="en-AU" sz="1800" dirty="0">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AU" sz="2800" dirty="0">
                <a:latin typeface="Century Gothic" panose="020B0502020202020204" pitchFamily="34" charset="0"/>
              </a:rPr>
              <a:t>‘how are you supposed to value an invaluable resource while ensuring everyone has it?’</a:t>
            </a:r>
            <a:endParaRPr lang="en-AU" sz="2800" dirty="0">
              <a:latin typeface="+mn-lt"/>
            </a:endParaRPr>
          </a:p>
        </p:txBody>
      </p:sp>
      <p:pic>
        <p:nvPicPr>
          <p:cNvPr id="4" name="Picture 3" descr="TheWell_Icons_64x64px_CMYK_Capacity">
            <a:extLst>
              <a:ext uri="{FF2B5EF4-FFF2-40B4-BE49-F238E27FC236}">
                <a16:creationId xmlns:a16="http://schemas.microsoft.com/office/drawing/2014/main" id="{0CFE8F17-B4BA-1BD9-7702-7E1803664410}"/>
              </a:ext>
            </a:extLst>
          </p:cNvPr>
          <p:cNvPicPr>
            <a:picLocks noChangeAspect="1"/>
          </p:cNvPicPr>
          <p:nvPr/>
        </p:nvPicPr>
        <p:blipFill>
          <a:blip r:embed="rId3"/>
          <a:stretch>
            <a:fillRect/>
          </a:stretch>
        </p:blipFill>
        <p:spPr>
          <a:xfrm>
            <a:off x="1177470" y="3023506"/>
            <a:ext cx="1854201" cy="1872343"/>
          </a:xfrm>
          <a:prstGeom prst="rect">
            <a:avLst/>
          </a:prstGeom>
        </p:spPr>
      </p:pic>
    </p:spTree>
    <p:extLst>
      <p:ext uri="{BB962C8B-B14F-4D97-AF65-F5344CB8AC3E}">
        <p14:creationId xmlns:p14="http://schemas.microsoft.com/office/powerpoint/2010/main" val="2164293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35109" y="897395"/>
            <a:ext cx="7854095" cy="835434"/>
          </a:xfrm>
        </p:spPr>
        <p:txBody>
          <a:bodyPr/>
          <a:lstStyle/>
          <a:p>
            <a:pPr algn="l" rtl="0" fontAlgn="base"/>
            <a:r>
              <a:rPr lang="en-AU" sz="1500" dirty="0">
                <a:solidFill>
                  <a:srgbClr val="000000"/>
                </a:solidFill>
                <a:latin typeface="Century Gothic" panose="020B0502020202020204" pitchFamily="34" charset="0"/>
              </a:rPr>
              <a:t>Your task: u</a:t>
            </a:r>
            <a:r>
              <a:rPr lang="en-AU" sz="1500" b="0" i="0" dirty="0">
                <a:solidFill>
                  <a:srgbClr val="000000"/>
                </a:solidFill>
                <a:effectLst/>
                <a:latin typeface="Century Gothic" panose="020B0502020202020204" pitchFamily="34" charset="0"/>
              </a:rPr>
              <a:t>se design thinking methodology to work together and design a device, product, or campaign to tackle a water issue in your community. </a:t>
            </a:r>
            <a:r>
              <a:rPr lang="en-GB" sz="1500" b="0" i="0" dirty="0">
                <a:solidFill>
                  <a:srgbClr val="000000"/>
                </a:solidFill>
                <a:effectLst/>
                <a:latin typeface="Century Gothic" panose="020B0502020202020204" pitchFamily="34" charset="0"/>
              </a:rPr>
              <a:t> </a:t>
            </a:r>
            <a:endParaRPr lang="en-GB" sz="1500" b="0" i="0" dirty="0">
              <a:solidFill>
                <a:srgbClr val="000000"/>
              </a:solidFill>
              <a:effectLst/>
              <a:latin typeface="Segoe UI" panose="020B0502040204020203" pitchFamily="34" charset="0"/>
            </a:endParaRPr>
          </a:p>
          <a:p>
            <a:pPr algn="l" rtl="0" fontAlgn="base"/>
            <a:r>
              <a:rPr lang="en-GB" sz="1500" b="0" i="0" dirty="0">
                <a:solidFill>
                  <a:srgbClr val="000000"/>
                </a:solidFill>
                <a:effectLst/>
                <a:latin typeface="Century Gothic" panose="020B0502020202020204" pitchFamily="34" charset="0"/>
              </a:rPr>
              <a:t> </a:t>
            </a:r>
          </a:p>
          <a:p>
            <a:pPr algn="l" rtl="0" fontAlgn="base"/>
            <a:endParaRPr lang="en-GB" sz="1500"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500" b="0" i="0" dirty="0">
              <a:solidFill>
                <a:srgbClr val="000000"/>
              </a:solidFill>
              <a:effectLst/>
              <a:latin typeface="Century Gothic" panose="020B0502020202020204" pitchFamily="34" charset="0"/>
            </a:endParaRPr>
          </a:p>
          <a:p>
            <a:endParaRPr lang="en-AU" sz="1500" dirty="0">
              <a:latin typeface="+mn-lt"/>
            </a:endParaRPr>
          </a:p>
          <a:p>
            <a:pPr marL="342900" indent="-342900">
              <a:buFont typeface="+mj-lt"/>
              <a:buAutoNum type="arabicPeriod"/>
            </a:pPr>
            <a:endParaRPr lang="en-AU" sz="15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a:xfrm>
            <a:off x="323999" y="268703"/>
            <a:ext cx="8466318" cy="994172"/>
          </a:xfrm>
        </p:spPr>
        <p:txBody>
          <a:bodyPr lIns="91440" tIns="45720" rIns="91440" bIns="45720" anchor="t"/>
          <a:lstStyle/>
          <a:p>
            <a:r>
              <a:rPr lang="en-AU" sz="3200" b="0" u="none" strike="noStrike" dirty="0">
                <a:solidFill>
                  <a:srgbClr val="0563C1"/>
                </a:solidFill>
                <a:effectLst/>
                <a:latin typeface="Century Gothic"/>
              </a:rPr>
              <a:t>Design thinking</a:t>
            </a:r>
            <a:r>
              <a:rPr lang="en-AU" sz="3200" dirty="0">
                <a:solidFill>
                  <a:srgbClr val="0563C1"/>
                </a:solidFill>
                <a:latin typeface="Century Gothic"/>
              </a:rPr>
              <a:t> for a resilient water future</a:t>
            </a:r>
            <a:endParaRPr lang="en-AU" sz="3200" dirty="0"/>
          </a:p>
        </p:txBody>
      </p:sp>
      <p:pic>
        <p:nvPicPr>
          <p:cNvPr id="7" name="Picture 6">
            <a:extLst>
              <a:ext uri="{FF2B5EF4-FFF2-40B4-BE49-F238E27FC236}">
                <a16:creationId xmlns:a16="http://schemas.microsoft.com/office/drawing/2014/main" id="{6CD7F48C-E8BA-3D58-3CE7-F60FC9655D7F}"/>
              </a:ext>
            </a:extLst>
          </p:cNvPr>
          <p:cNvPicPr>
            <a:picLocks noChangeAspect="1"/>
          </p:cNvPicPr>
          <p:nvPr/>
        </p:nvPicPr>
        <p:blipFill>
          <a:blip r:embed="rId3"/>
          <a:stretch>
            <a:fillRect/>
          </a:stretch>
        </p:blipFill>
        <p:spPr>
          <a:xfrm>
            <a:off x="2034902" y="1862449"/>
            <a:ext cx="4854011" cy="2139232"/>
          </a:xfrm>
          <a:prstGeom prst="rect">
            <a:avLst/>
          </a:prstGeom>
        </p:spPr>
      </p:pic>
    </p:spTree>
    <p:extLst>
      <p:ext uri="{BB962C8B-B14F-4D97-AF65-F5344CB8AC3E}">
        <p14:creationId xmlns:p14="http://schemas.microsoft.com/office/powerpoint/2010/main" val="679624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525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7F7CC-652D-0627-95F5-0F97DC9E53AC}"/>
              </a:ext>
            </a:extLst>
          </p:cNvPr>
          <p:cNvSpPr>
            <a:spLocks noGrp="1"/>
          </p:cNvSpPr>
          <p:nvPr>
            <p:ph idx="11"/>
          </p:nvPr>
        </p:nvSpPr>
        <p:spPr>
          <a:xfrm>
            <a:off x="465908" y="1182239"/>
            <a:ext cx="5808255" cy="2779021"/>
          </a:xfrm>
        </p:spPr>
        <p:txBody>
          <a:bodyPr lIns="91440" tIns="45720" rIns="91440" bIns="45720" anchor="t"/>
          <a:lstStyle/>
          <a:p>
            <a:r>
              <a:rPr lang="en-AU" sz="1200" dirty="0">
                <a:solidFill>
                  <a:srgbClr val="000000"/>
                </a:solidFill>
                <a:latin typeface="Century Gothic"/>
                <a:cs typeface="Calibri"/>
              </a:rPr>
              <a:t>Please share your designed solutions with us! We'd love to see your ideas. </a:t>
            </a:r>
            <a:endParaRPr lang="en-AU" sz="1200" dirty="0">
              <a:solidFill>
                <a:srgbClr val="252C26"/>
              </a:solidFill>
              <a:latin typeface="Century Gothic"/>
              <a:cs typeface="Calibri"/>
            </a:endParaRPr>
          </a:p>
          <a:p>
            <a:r>
              <a:rPr lang="en-AU" sz="1200" dirty="0">
                <a:solidFill>
                  <a:srgbClr val="000000"/>
                </a:solidFill>
                <a:latin typeface="Century Gothic"/>
                <a:cs typeface="Calibri"/>
              </a:rPr>
              <a:t>We may be able to visit your school or meet online to view student presentations</a:t>
            </a:r>
            <a:r>
              <a:rPr lang="en-AU" sz="1200" b="0" i="0" dirty="0">
                <a:solidFill>
                  <a:srgbClr val="000000"/>
                </a:solidFill>
                <a:effectLst/>
                <a:latin typeface="Century Gothic"/>
                <a:cs typeface="Calibri"/>
              </a:rPr>
              <a:t>, </a:t>
            </a:r>
            <a:r>
              <a:rPr lang="en-AU" sz="1200" dirty="0">
                <a:solidFill>
                  <a:srgbClr val="000000"/>
                </a:solidFill>
                <a:latin typeface="Century Gothic"/>
                <a:cs typeface="Calibri"/>
              </a:rPr>
              <a:t>answer questions</a:t>
            </a:r>
            <a:r>
              <a:rPr lang="en-AU" sz="1200" b="0" i="0" dirty="0">
                <a:solidFill>
                  <a:srgbClr val="000000"/>
                </a:solidFill>
                <a:effectLst/>
                <a:latin typeface="Century Gothic"/>
                <a:cs typeface="Calibri"/>
              </a:rPr>
              <a:t>, </a:t>
            </a:r>
            <a:r>
              <a:rPr lang="en-AU" sz="1200" dirty="0">
                <a:solidFill>
                  <a:srgbClr val="000000"/>
                </a:solidFill>
                <a:latin typeface="Century Gothic"/>
                <a:cs typeface="Calibri"/>
              </a:rPr>
              <a:t>or view </a:t>
            </a:r>
            <a:r>
              <a:rPr lang="en-AU" sz="1200" b="0" i="0" strike="noStrike" dirty="0">
                <a:solidFill>
                  <a:srgbClr val="000000"/>
                </a:solidFill>
                <a:effectLst/>
                <a:latin typeface="Century Gothic"/>
                <a:cs typeface="Calibri"/>
              </a:rPr>
              <a:t>a </a:t>
            </a:r>
            <a:r>
              <a:rPr lang="en-AU" sz="1200" dirty="0">
                <a:solidFill>
                  <a:srgbClr val="000000"/>
                </a:solidFill>
                <a:latin typeface="Century Gothic"/>
                <a:cs typeface="Calibri"/>
              </a:rPr>
              <a:t>gallery or expo </a:t>
            </a:r>
            <a:r>
              <a:rPr lang="en-AU" sz="1200" b="0" i="0" strike="noStrike" dirty="0">
                <a:solidFill>
                  <a:srgbClr val="000000"/>
                </a:solidFill>
                <a:effectLst/>
                <a:latin typeface="Century Gothic"/>
                <a:cs typeface="Calibri"/>
              </a:rPr>
              <a:t>of </a:t>
            </a:r>
            <a:r>
              <a:rPr lang="en-AU" sz="1200" dirty="0">
                <a:solidFill>
                  <a:srgbClr val="000000"/>
                </a:solidFill>
                <a:latin typeface="Century Gothic"/>
                <a:cs typeface="Calibri"/>
              </a:rPr>
              <a:t>ideas. Please get in touch with </a:t>
            </a:r>
            <a:r>
              <a:rPr lang="en-AU" sz="1200" b="0" i="0" strike="noStrike" dirty="0">
                <a:solidFill>
                  <a:srgbClr val="000000"/>
                </a:solidFill>
                <a:effectLst/>
                <a:latin typeface="Century Gothic"/>
                <a:cs typeface="Calibri"/>
              </a:rPr>
              <a:t>the </a:t>
            </a:r>
            <a:r>
              <a:rPr lang="en-AU" sz="1200" dirty="0">
                <a:solidFill>
                  <a:srgbClr val="000000"/>
                </a:solidFill>
                <a:latin typeface="Century Gothic"/>
                <a:cs typeface="Calibri"/>
              </a:rPr>
              <a:t>education team via </a:t>
            </a:r>
            <a:r>
              <a:rPr lang="en-AU" sz="1200" dirty="0">
                <a:solidFill>
                  <a:srgbClr val="000000"/>
                </a:solidFill>
                <a:latin typeface="Century Gothic"/>
                <a:cs typeface="Calibri"/>
                <a:hlinkClick r:id="rId3"/>
              </a:rPr>
              <a:t>thewell@sawater.com.au</a:t>
            </a:r>
            <a:r>
              <a:rPr lang="en-AU" sz="1200" dirty="0">
                <a:solidFill>
                  <a:srgbClr val="000000"/>
                </a:solidFill>
                <a:latin typeface="Century Gothic"/>
                <a:cs typeface="Calibri"/>
              </a:rPr>
              <a:t> to discuss your ideas.</a:t>
            </a:r>
            <a:r>
              <a:rPr lang="en-AU" sz="1200" b="0" i="0" dirty="0">
                <a:solidFill>
                  <a:srgbClr val="000000"/>
                </a:solidFill>
                <a:effectLst/>
                <a:latin typeface="Century Gothic"/>
                <a:cs typeface="Calibri"/>
              </a:rPr>
              <a:t> </a:t>
            </a:r>
            <a:endParaRPr lang="en-AU" sz="1200">
              <a:latin typeface="Century Gothic"/>
              <a:cs typeface="Calibri"/>
            </a:endParaRPr>
          </a:p>
          <a:p>
            <a:pPr algn="l" rtl="0" fontAlgn="base"/>
            <a:endParaRPr lang="en-GB" sz="1050" b="0" i="0" dirty="0">
              <a:solidFill>
                <a:srgbClr val="000000"/>
              </a:solidFill>
              <a:effectLst/>
              <a:latin typeface="+mn-lt"/>
            </a:endParaRPr>
          </a:p>
          <a:p>
            <a:endParaRPr lang="en-AU" sz="1050" dirty="0"/>
          </a:p>
        </p:txBody>
      </p:sp>
      <p:sp>
        <p:nvSpPr>
          <p:cNvPr id="3" name="Title 2">
            <a:extLst>
              <a:ext uri="{FF2B5EF4-FFF2-40B4-BE49-F238E27FC236}">
                <a16:creationId xmlns:a16="http://schemas.microsoft.com/office/drawing/2014/main" id="{7B5619EB-88CA-7B73-1646-B2D064B76BEB}"/>
              </a:ext>
            </a:extLst>
          </p:cNvPr>
          <p:cNvSpPr>
            <a:spLocks noGrp="1"/>
          </p:cNvSpPr>
          <p:nvPr>
            <p:ph type="title"/>
          </p:nvPr>
        </p:nvSpPr>
        <p:spPr>
          <a:xfrm>
            <a:off x="467838" y="391992"/>
            <a:ext cx="6867392" cy="574260"/>
          </a:xfrm>
        </p:spPr>
        <p:txBody>
          <a:bodyPr/>
          <a:lstStyle/>
          <a:p>
            <a:r>
              <a:rPr lang="en-AU" sz="3600" dirty="0"/>
              <a:t>Notes for teachers</a:t>
            </a:r>
          </a:p>
        </p:txBody>
      </p:sp>
      <p:pic>
        <p:nvPicPr>
          <p:cNvPr id="4" name="Picture 3" descr="TheWell_Icons_64x64px_CMYK_Community Incursion">
            <a:extLst>
              <a:ext uri="{FF2B5EF4-FFF2-40B4-BE49-F238E27FC236}">
                <a16:creationId xmlns:a16="http://schemas.microsoft.com/office/drawing/2014/main" id="{439820ED-24F0-7C2F-F510-64686C54B519}"/>
              </a:ext>
            </a:extLst>
          </p:cNvPr>
          <p:cNvPicPr>
            <a:picLocks noChangeAspect="1"/>
          </p:cNvPicPr>
          <p:nvPr/>
        </p:nvPicPr>
        <p:blipFill>
          <a:blip r:embed="rId4"/>
          <a:stretch>
            <a:fillRect/>
          </a:stretch>
        </p:blipFill>
        <p:spPr>
          <a:xfrm>
            <a:off x="6429828" y="973364"/>
            <a:ext cx="2071915" cy="2090057"/>
          </a:xfrm>
          <a:prstGeom prst="rect">
            <a:avLst/>
          </a:prstGeom>
        </p:spPr>
      </p:pic>
    </p:spTree>
    <p:extLst>
      <p:ext uri="{BB962C8B-B14F-4D97-AF65-F5344CB8AC3E}">
        <p14:creationId xmlns:p14="http://schemas.microsoft.com/office/powerpoint/2010/main" val="373727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17F7CC-652D-0627-95F5-0F97DC9E53AC}"/>
              </a:ext>
            </a:extLst>
          </p:cNvPr>
          <p:cNvSpPr>
            <a:spLocks noGrp="1"/>
          </p:cNvSpPr>
          <p:nvPr>
            <p:ph idx="11"/>
          </p:nvPr>
        </p:nvSpPr>
        <p:spPr>
          <a:xfrm>
            <a:off x="411480" y="1066031"/>
            <a:ext cx="8321040" cy="3159740"/>
          </a:xfrm>
        </p:spPr>
        <p:txBody>
          <a:bodyPr/>
          <a:lstStyle/>
          <a:p>
            <a:r>
              <a:rPr lang="en-AU" sz="1050" dirty="0">
                <a:latin typeface="Century Gothic" panose="020B0502020202020204" pitchFamily="34" charset="0"/>
                <a:ea typeface="Calibri" panose="020F0502020204030204" pitchFamily="34" charset="0"/>
                <a:cs typeface="Times New Roman" panose="02020603050405020304" pitchFamily="18" charset="0"/>
              </a:rPr>
              <a:t>This resource connects to Australian Curriculum v.9 in the following areas: </a:t>
            </a:r>
          </a:p>
          <a:p>
            <a:r>
              <a:rPr lang="en-AU" sz="1050" dirty="0">
                <a:effectLst/>
                <a:latin typeface="Century Gothic" panose="020B0502020202020204" pitchFamily="34" charset="0"/>
                <a:ea typeface="Calibri" panose="020F0502020204030204" pitchFamily="34" charset="0"/>
                <a:cs typeface="Times New Roman" panose="02020603050405020304" pitchFamily="18" charset="0"/>
              </a:rPr>
              <a:t>Year 4</a:t>
            </a:r>
          </a:p>
          <a:p>
            <a:pPr fontAlgn="base"/>
            <a:r>
              <a:rPr lang="en-AU" sz="1050" dirty="0">
                <a:effectLst/>
                <a:latin typeface="Century Gothic" panose="020B0502020202020204" pitchFamily="34" charset="0"/>
                <a:ea typeface="Calibri" panose="020F0502020204030204" pitchFamily="34" charset="0"/>
                <a:cs typeface="Times New Roman" panose="02020603050405020304" pitchFamily="18" charset="0"/>
                <a:hlinkClick r:id="rId3"/>
              </a:rPr>
              <a:t>AC9HS4K05</a:t>
            </a:r>
            <a:r>
              <a:rPr lang="en-AU" sz="1050" dirty="0">
                <a:effectLst/>
                <a:latin typeface="Century Gothic" panose="020B0502020202020204" pitchFamily="34" charset="0"/>
                <a:ea typeface="Calibri" panose="020F0502020204030204" pitchFamily="34" charset="0"/>
                <a:cs typeface="Times New Roman" panose="02020603050405020304" pitchFamily="18" charset="0"/>
              </a:rPr>
              <a:t> - the importance of environments, including natural vegetation and water sources, to people and animals in Australia and on another continent</a:t>
            </a:r>
          </a:p>
          <a:p>
            <a:pPr algn="l" rtl="0" fontAlgn="base"/>
            <a:r>
              <a:rPr lang="en-AU" sz="1050" b="0" i="0" u="sng" strike="noStrike" dirty="0">
                <a:solidFill>
                  <a:srgbClr val="0563C1"/>
                </a:solidFill>
                <a:effectLst/>
                <a:latin typeface="Century Gothic" panose="020B0502020202020204" pitchFamily="34" charset="0"/>
                <a:hlinkClick r:id="rId4"/>
              </a:rPr>
              <a:t>AC9HS4K06</a:t>
            </a:r>
            <a:r>
              <a:rPr lang="en-AU" sz="1050" b="0" i="0" dirty="0">
                <a:solidFill>
                  <a:srgbClr val="000000"/>
                </a:solidFill>
                <a:effectLst/>
                <a:latin typeface="Century Gothic" panose="020B0502020202020204" pitchFamily="34" charset="0"/>
              </a:rPr>
              <a:t> </a:t>
            </a:r>
            <a:r>
              <a:rPr lang="en-AU" sz="1050" dirty="0">
                <a:solidFill>
                  <a:srgbClr val="000000"/>
                </a:solidFill>
                <a:latin typeface="Segoe UI" panose="020B0502040204020203" pitchFamily="34" charset="0"/>
              </a:rPr>
              <a:t>- </a:t>
            </a:r>
            <a:r>
              <a:rPr lang="en-AU" sz="1050" b="0" i="0" dirty="0">
                <a:solidFill>
                  <a:srgbClr val="000000"/>
                </a:solidFill>
                <a:effectLst/>
                <a:latin typeface="Century Gothic" panose="020B0502020202020204" pitchFamily="34" charset="0"/>
              </a:rPr>
              <a:t>sustainable use and management of renewable and non-renewable resources, including the custodial responsibility First Nations Australians have for Country/Place </a:t>
            </a:r>
            <a:endParaRPr lang="en-AU" sz="1050" dirty="0">
              <a:solidFill>
                <a:srgbClr val="000000"/>
              </a:solidFill>
              <a:latin typeface="Segoe UI" panose="020B0502040204020203" pitchFamily="34" charset="0"/>
            </a:endParaRPr>
          </a:p>
          <a:p>
            <a:r>
              <a:rPr lang="en-AU" sz="1050" dirty="0">
                <a:effectLst/>
                <a:latin typeface="Century Gothic" panose="020B0502020202020204" pitchFamily="34" charset="0"/>
                <a:ea typeface="Calibri" panose="020F0502020204030204" pitchFamily="34" charset="0"/>
                <a:cs typeface="Times New Roman" panose="02020603050405020304" pitchFamily="18" charset="0"/>
              </a:rPr>
              <a:t>Year 7</a:t>
            </a:r>
          </a:p>
          <a:p>
            <a:pPr algn="l" rtl="0" fontAlgn="base"/>
            <a:r>
              <a:rPr lang="en-AU" sz="1050" b="0" i="0" u="sng" strike="noStrike" dirty="0">
                <a:solidFill>
                  <a:srgbClr val="0563C1"/>
                </a:solidFill>
                <a:effectLst/>
                <a:latin typeface="Century Gothic" panose="020B0502020202020204" pitchFamily="34" charset="0"/>
                <a:hlinkClick r:id="rId5"/>
              </a:rPr>
              <a:t>AC9HG7K01</a:t>
            </a:r>
            <a:r>
              <a:rPr lang="en-AU" sz="1050" b="0" i="0" dirty="0">
                <a:solidFill>
                  <a:srgbClr val="000000"/>
                </a:solidFill>
                <a:effectLst/>
                <a:latin typeface="Century Gothic" panose="020B0502020202020204" pitchFamily="34" charset="0"/>
              </a:rPr>
              <a:t> </a:t>
            </a:r>
            <a:r>
              <a:rPr lang="en-AU" sz="1050" dirty="0">
                <a:solidFill>
                  <a:srgbClr val="000000"/>
                </a:solidFill>
                <a:latin typeface="Segoe UI" panose="020B0502040204020203" pitchFamily="34" charset="0"/>
              </a:rPr>
              <a:t>- </a:t>
            </a:r>
            <a:r>
              <a:rPr lang="en-AU" sz="1050" dirty="0">
                <a:solidFill>
                  <a:srgbClr val="000000"/>
                </a:solidFill>
                <a:latin typeface="Century Gothic" panose="020B0502020202020204" pitchFamily="34" charset="0"/>
              </a:rPr>
              <a:t>c</a:t>
            </a:r>
            <a:r>
              <a:rPr lang="en-AU" sz="1050" b="0" i="0" dirty="0">
                <a:solidFill>
                  <a:srgbClr val="000000"/>
                </a:solidFill>
                <a:effectLst/>
                <a:latin typeface="Century Gothic" panose="020B0502020202020204" pitchFamily="34" charset="0"/>
              </a:rPr>
              <a:t>lassification of environmental resources and the way that water connects and changes places as it moves through environments </a:t>
            </a:r>
            <a:endParaRPr lang="en-AU" sz="1050" dirty="0">
              <a:effectLst/>
              <a:latin typeface="Century Gothic" panose="020B0502020202020204" pitchFamily="34" charset="0"/>
              <a:ea typeface="Calibri" panose="020F0502020204030204" pitchFamily="34" charset="0"/>
              <a:cs typeface="Times New Roman" panose="02020603050405020304" pitchFamily="18" charset="0"/>
            </a:endParaRPr>
          </a:p>
          <a:p>
            <a:pPr algn="l" rtl="0" fontAlgn="base"/>
            <a:r>
              <a:rPr lang="en-AU" sz="1050" b="0" i="0" u="sng" strike="noStrike" dirty="0">
                <a:solidFill>
                  <a:srgbClr val="0563C1"/>
                </a:solidFill>
                <a:effectLst/>
                <a:latin typeface="Century Gothic" panose="020B0502020202020204" pitchFamily="34" charset="0"/>
                <a:hlinkClick r:id="rId6"/>
              </a:rPr>
              <a:t>AC9HG7K02</a:t>
            </a:r>
            <a:r>
              <a:rPr lang="en-AU" sz="1050" b="0" i="0" dirty="0">
                <a:solidFill>
                  <a:srgbClr val="000000"/>
                </a:solidFill>
                <a:effectLst/>
                <a:latin typeface="Century Gothic" panose="020B0502020202020204" pitchFamily="34" charset="0"/>
              </a:rPr>
              <a:t> </a:t>
            </a:r>
            <a:r>
              <a:rPr lang="en-AU" sz="1050" dirty="0">
                <a:solidFill>
                  <a:srgbClr val="000000"/>
                </a:solidFill>
                <a:latin typeface="Segoe UI" panose="020B0502040204020203" pitchFamily="34" charset="0"/>
              </a:rPr>
              <a:t>- </a:t>
            </a:r>
            <a:r>
              <a:rPr lang="en-AU" sz="1050" b="0" i="0" dirty="0">
                <a:solidFill>
                  <a:srgbClr val="000000"/>
                </a:solidFill>
                <a:effectLst/>
                <a:latin typeface="Century Gothic" panose="020B0502020202020204" pitchFamily="34" charset="0"/>
              </a:rPr>
              <a:t>the location and distribution of water resources in Australia, their implications, and strategies to manage the sustainability of water </a:t>
            </a:r>
            <a:endParaRPr lang="en-AU" sz="1050" b="0" i="0" dirty="0">
              <a:solidFill>
                <a:srgbClr val="000000"/>
              </a:solidFill>
              <a:effectLst/>
              <a:latin typeface="Segoe UI" panose="020B0502040204020203" pitchFamily="34" charset="0"/>
            </a:endParaRPr>
          </a:p>
          <a:p>
            <a:r>
              <a:rPr lang="en-AU" sz="1050" dirty="0">
                <a:effectLst/>
                <a:latin typeface="Century Gothic" panose="020B0502020202020204" pitchFamily="34" charset="0"/>
                <a:ea typeface="Calibri" panose="020F0502020204030204" pitchFamily="34" charset="0"/>
                <a:cs typeface="Times New Roman" panose="02020603050405020304" pitchFamily="18" charset="0"/>
                <a:hlinkClick r:id="rId7"/>
              </a:rPr>
              <a:t>AC9HG7K06</a:t>
            </a:r>
            <a:r>
              <a:rPr lang="en-AU" sz="1050" dirty="0">
                <a:effectLst/>
                <a:latin typeface="Century Gothic" panose="020B0502020202020204" pitchFamily="34" charset="0"/>
                <a:ea typeface="Calibri" panose="020F0502020204030204" pitchFamily="34" charset="0"/>
                <a:cs typeface="Times New Roman" panose="02020603050405020304" pitchFamily="18" charset="0"/>
              </a:rPr>
              <a:t> - the location and distribution of services and facilities, and implications for liveability of places</a:t>
            </a:r>
            <a:endParaRPr lang="en-AU" sz="1050" dirty="0">
              <a:effectLst/>
              <a:latin typeface="+mn-lt"/>
              <a:ea typeface="Calibri" panose="020F0502020204030204" pitchFamily="34" charset="0"/>
              <a:cs typeface="Times New Roman" panose="02020603050405020304" pitchFamily="18" charset="0"/>
            </a:endParaRPr>
          </a:p>
          <a:p>
            <a:r>
              <a:rPr lang="en-AU" sz="1050" dirty="0">
                <a:effectLst/>
                <a:latin typeface="+mn-lt"/>
                <a:ea typeface="Calibri" panose="020F0502020204030204" pitchFamily="34" charset="0"/>
                <a:cs typeface="Times New Roman" panose="02020603050405020304" pitchFamily="18" charset="0"/>
              </a:rPr>
              <a:t>This resource also supports the cross-curricular priority of sustainability, and the following general capabilities: critical and creative thinking, personal and social capability, ethical understanding, intercultural understanding, literacy and numeracy. </a:t>
            </a:r>
          </a:p>
          <a:p>
            <a:endParaRPr lang="en-AU" sz="1050" dirty="0"/>
          </a:p>
        </p:txBody>
      </p:sp>
      <p:sp>
        <p:nvSpPr>
          <p:cNvPr id="3" name="Title 2">
            <a:extLst>
              <a:ext uri="{FF2B5EF4-FFF2-40B4-BE49-F238E27FC236}">
                <a16:creationId xmlns:a16="http://schemas.microsoft.com/office/drawing/2014/main" id="{7B5619EB-88CA-7B73-1646-B2D064B76BEB}"/>
              </a:ext>
            </a:extLst>
          </p:cNvPr>
          <p:cNvSpPr>
            <a:spLocks noGrp="1"/>
          </p:cNvSpPr>
          <p:nvPr>
            <p:ph type="title"/>
          </p:nvPr>
        </p:nvSpPr>
        <p:spPr>
          <a:xfrm>
            <a:off x="467838" y="391992"/>
            <a:ext cx="6867392" cy="574260"/>
          </a:xfrm>
        </p:spPr>
        <p:txBody>
          <a:bodyPr/>
          <a:lstStyle/>
          <a:p>
            <a:r>
              <a:rPr lang="en-AU" sz="3600" dirty="0"/>
              <a:t>Curriculum links </a:t>
            </a:r>
          </a:p>
        </p:txBody>
      </p:sp>
    </p:spTree>
    <p:extLst>
      <p:ext uri="{BB962C8B-B14F-4D97-AF65-F5344CB8AC3E}">
        <p14:creationId xmlns:p14="http://schemas.microsoft.com/office/powerpoint/2010/main" val="2864925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EE40A1-4D2F-9C2E-EE43-5C019F851C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DF71C5-CF70-A0D8-09FF-1CC17F36C89D}"/>
              </a:ext>
            </a:extLst>
          </p:cNvPr>
          <p:cNvSpPr>
            <a:spLocks noGrp="1"/>
          </p:cNvSpPr>
          <p:nvPr>
            <p:ph idx="11"/>
          </p:nvPr>
        </p:nvSpPr>
        <p:spPr>
          <a:xfrm>
            <a:off x="411480" y="1182239"/>
            <a:ext cx="8321040" cy="2779021"/>
          </a:xfrm>
        </p:spPr>
        <p:txBody>
          <a:bodyPr/>
          <a:lstStyle/>
          <a:p>
            <a:pPr algn="l" rtl="0" fontAlgn="base"/>
            <a:r>
              <a:rPr lang="en-AU" sz="1050" dirty="0">
                <a:solidFill>
                  <a:srgbClr val="000000"/>
                </a:solidFill>
                <a:latin typeface="+mn-lt"/>
              </a:rPr>
              <a:t>Here are s</a:t>
            </a:r>
            <a:r>
              <a:rPr lang="en-AU" sz="1050" b="0" i="0" dirty="0">
                <a:solidFill>
                  <a:srgbClr val="000000"/>
                </a:solidFill>
                <a:effectLst/>
                <a:latin typeface="+mn-lt"/>
              </a:rPr>
              <a:t>ome other good, accessible documentaries on global water security: </a:t>
            </a:r>
            <a:r>
              <a:rPr lang="en-GB" sz="1050" b="0" i="0" dirty="0">
                <a:solidFill>
                  <a:srgbClr val="000000"/>
                </a:solidFill>
                <a:effectLst/>
                <a:latin typeface="+mn-lt"/>
              </a:rPr>
              <a:t> </a:t>
            </a:r>
          </a:p>
          <a:p>
            <a:pPr algn="l" rtl="0" fontAlgn="base"/>
            <a:r>
              <a:rPr lang="en-AU" sz="1050" b="0" i="0" u="sng" strike="noStrike" dirty="0">
                <a:solidFill>
                  <a:srgbClr val="0563C1"/>
                </a:solidFill>
                <a:effectLst/>
                <a:latin typeface="+mn-lt"/>
                <a:hlinkClick r:id="rId3"/>
              </a:rPr>
              <a:t>Water Crisis: a global problem that’s getting worse</a:t>
            </a:r>
            <a:r>
              <a:rPr lang="en-AU" sz="1050" b="0" i="0" dirty="0">
                <a:solidFill>
                  <a:srgbClr val="000000"/>
                </a:solidFill>
                <a:effectLst/>
                <a:latin typeface="+mn-lt"/>
              </a:rPr>
              <a:t> | Vice News</a:t>
            </a:r>
            <a:r>
              <a:rPr lang="en-GB" sz="1050" b="0" i="0" dirty="0">
                <a:solidFill>
                  <a:srgbClr val="000000"/>
                </a:solidFill>
                <a:effectLst/>
                <a:latin typeface="+mn-lt"/>
              </a:rPr>
              <a:t> </a:t>
            </a:r>
          </a:p>
          <a:p>
            <a:pPr algn="l" rtl="0" fontAlgn="base"/>
            <a:r>
              <a:rPr lang="en-AU" sz="1050" b="0" i="0" u="sng" strike="noStrike" dirty="0">
                <a:solidFill>
                  <a:srgbClr val="0563C1"/>
                </a:solidFill>
                <a:effectLst/>
                <a:latin typeface="+mn-lt"/>
                <a:hlinkClick r:id="rId4"/>
              </a:rPr>
              <a:t>Global Water Wars</a:t>
            </a:r>
            <a:r>
              <a:rPr lang="en-AU" sz="1050" b="0" i="0" dirty="0">
                <a:solidFill>
                  <a:srgbClr val="000000"/>
                </a:solidFill>
                <a:effectLst/>
                <a:latin typeface="+mn-lt"/>
              </a:rPr>
              <a:t> | National Geographic </a:t>
            </a:r>
            <a:r>
              <a:rPr lang="en-GB" sz="1050" b="0" i="0" dirty="0">
                <a:solidFill>
                  <a:srgbClr val="000000"/>
                </a:solidFill>
                <a:effectLst/>
                <a:latin typeface="+mn-lt"/>
              </a:rPr>
              <a:t> </a:t>
            </a:r>
          </a:p>
          <a:p>
            <a:pPr>
              <a:lnSpc>
                <a:spcPct val="107000"/>
              </a:lnSpc>
              <a:spcAft>
                <a:spcPts val="800"/>
              </a:spcAft>
            </a:pPr>
            <a:r>
              <a:rPr lang="en-AU" sz="1050" u="sng" kern="100"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5"/>
              </a:rPr>
              <a:t>Brave New World: racing to solve our water crisis</a:t>
            </a:r>
            <a:r>
              <a:rPr lang="en-AU" sz="1050" kern="100" dirty="0">
                <a:effectLst/>
                <a:latin typeface="Century Gothic" panose="020B0502020202020204" pitchFamily="34" charset="0"/>
                <a:ea typeface="Calibri" panose="020F0502020204030204" pitchFamily="34" charset="0"/>
                <a:cs typeface="Times New Roman" panose="02020603050405020304" pitchFamily="18" charset="0"/>
              </a:rPr>
              <a:t> | Netflix </a:t>
            </a:r>
            <a:endParaRPr lang="en-GB" sz="1050" b="0" i="0" dirty="0">
              <a:solidFill>
                <a:srgbClr val="000000"/>
              </a:solidFill>
              <a:effectLst/>
              <a:latin typeface="+mn-lt"/>
            </a:endParaRPr>
          </a:p>
          <a:p>
            <a:pPr algn="l" rtl="0" fontAlgn="base"/>
            <a:endParaRPr lang="en-AU" sz="1050" b="0" i="0" dirty="0">
              <a:solidFill>
                <a:srgbClr val="000000"/>
              </a:solidFill>
              <a:effectLst/>
              <a:latin typeface="+mn-lt"/>
            </a:endParaRPr>
          </a:p>
          <a:p>
            <a:pPr algn="l" rtl="0" fontAlgn="base"/>
            <a:r>
              <a:rPr lang="en-AU" sz="1050" b="0" i="0" dirty="0">
                <a:solidFill>
                  <a:srgbClr val="000000"/>
                </a:solidFill>
                <a:effectLst/>
                <a:latin typeface="+mn-lt"/>
              </a:rPr>
              <a:t>For an Australian perspective, check out the following: </a:t>
            </a:r>
            <a:r>
              <a:rPr lang="en-GB" sz="1050" b="0" i="0" dirty="0">
                <a:solidFill>
                  <a:srgbClr val="000000"/>
                </a:solidFill>
                <a:effectLst/>
                <a:latin typeface="+mn-lt"/>
              </a:rPr>
              <a:t> </a:t>
            </a:r>
          </a:p>
          <a:p>
            <a:pPr algn="l" rtl="0" fontAlgn="base"/>
            <a:r>
              <a:rPr lang="en-AU" sz="1050" b="0" i="0" u="sng" strike="noStrike" dirty="0">
                <a:solidFill>
                  <a:srgbClr val="0563C1"/>
                </a:solidFill>
                <a:effectLst/>
                <a:latin typeface="+mn-lt"/>
                <a:hlinkClick r:id="rId6"/>
              </a:rPr>
              <a:t>7.30: What’s life like in a town when it runs out of water?</a:t>
            </a:r>
            <a:r>
              <a:rPr lang="en-AU" sz="1050" b="0" i="0" dirty="0">
                <a:solidFill>
                  <a:srgbClr val="000000"/>
                </a:solidFill>
                <a:effectLst/>
                <a:latin typeface="+mn-lt"/>
              </a:rPr>
              <a:t> | ABC News</a:t>
            </a:r>
            <a:r>
              <a:rPr lang="en-GB" sz="1050" b="0" i="0" dirty="0">
                <a:solidFill>
                  <a:srgbClr val="000000"/>
                </a:solidFill>
                <a:effectLst/>
                <a:latin typeface="+mn-lt"/>
              </a:rPr>
              <a:t> </a:t>
            </a:r>
          </a:p>
          <a:p>
            <a:pPr algn="l" rtl="0" fontAlgn="base"/>
            <a:r>
              <a:rPr lang="en-AU" sz="1050" b="0" i="0" u="sng" strike="noStrike" dirty="0">
                <a:solidFill>
                  <a:srgbClr val="0563C1"/>
                </a:solidFill>
                <a:effectLst/>
                <a:latin typeface="+mn-lt"/>
                <a:hlinkClick r:id="rId7"/>
              </a:rPr>
              <a:t>Lessons from the Australian city that nearly ran out of water</a:t>
            </a:r>
            <a:r>
              <a:rPr lang="en-AU" sz="1050" b="0" i="0" dirty="0">
                <a:solidFill>
                  <a:srgbClr val="000000"/>
                </a:solidFill>
                <a:effectLst/>
                <a:latin typeface="+mn-lt"/>
              </a:rPr>
              <a:t> | ABC News In-depth</a:t>
            </a:r>
            <a:r>
              <a:rPr lang="en-GB" sz="1050" b="0" i="0" dirty="0">
                <a:solidFill>
                  <a:srgbClr val="000000"/>
                </a:solidFill>
                <a:effectLst/>
                <a:latin typeface="+mn-lt"/>
              </a:rPr>
              <a:t> </a:t>
            </a:r>
          </a:p>
          <a:p>
            <a:pPr algn="l" rtl="0" fontAlgn="base"/>
            <a:r>
              <a:rPr lang="en-AU" sz="1050" b="0" i="0" u="sng" strike="noStrike" dirty="0">
                <a:solidFill>
                  <a:srgbClr val="0563C1"/>
                </a:solidFill>
                <a:effectLst/>
                <a:latin typeface="+mn-lt"/>
                <a:hlinkClick r:id="rId8"/>
              </a:rPr>
              <a:t>Murray Darling Basin not getting enough water where it's needed</a:t>
            </a:r>
            <a:r>
              <a:rPr lang="en-AU" sz="1050" b="0" i="0" dirty="0">
                <a:solidFill>
                  <a:srgbClr val="000000"/>
                </a:solidFill>
                <a:effectLst/>
                <a:latin typeface="+mn-lt"/>
              </a:rPr>
              <a:t> | ABC News</a:t>
            </a:r>
            <a:r>
              <a:rPr lang="en-GB" sz="1050" b="0" i="0" dirty="0">
                <a:solidFill>
                  <a:srgbClr val="000000"/>
                </a:solidFill>
                <a:effectLst/>
                <a:latin typeface="+mn-lt"/>
              </a:rPr>
              <a:t> </a:t>
            </a:r>
          </a:p>
          <a:p>
            <a:pPr algn="l" rtl="0" fontAlgn="base"/>
            <a:r>
              <a:rPr lang="en-AU" sz="1050" b="0" i="0" u="sng" strike="noStrike" dirty="0">
                <a:solidFill>
                  <a:srgbClr val="0563C1"/>
                </a:solidFill>
                <a:effectLst/>
                <a:latin typeface="+mn-lt"/>
                <a:hlinkClick r:id="rId9"/>
              </a:rPr>
              <a:t>What does the future of water look like in Australia?</a:t>
            </a:r>
            <a:r>
              <a:rPr lang="en-AU" sz="1050" b="0" i="0" dirty="0">
                <a:solidFill>
                  <a:srgbClr val="000000"/>
                </a:solidFill>
                <a:effectLst/>
                <a:latin typeface="+mn-lt"/>
              </a:rPr>
              <a:t> | The Drum</a:t>
            </a:r>
            <a:r>
              <a:rPr lang="en-GB" sz="1050" b="0" i="0" dirty="0">
                <a:solidFill>
                  <a:srgbClr val="000000"/>
                </a:solidFill>
                <a:effectLst/>
                <a:latin typeface="+mn-lt"/>
              </a:rPr>
              <a:t> </a:t>
            </a:r>
          </a:p>
          <a:p>
            <a:pPr algn="l" rtl="0" fontAlgn="base"/>
            <a:r>
              <a:rPr lang="en-GB" sz="1050" b="0" i="0" dirty="0">
                <a:solidFill>
                  <a:srgbClr val="000000"/>
                </a:solidFill>
                <a:effectLst/>
                <a:latin typeface="+mn-lt"/>
              </a:rPr>
              <a:t> </a:t>
            </a:r>
          </a:p>
          <a:p>
            <a:endParaRPr lang="en-AU" sz="1050" dirty="0"/>
          </a:p>
        </p:txBody>
      </p:sp>
      <p:sp>
        <p:nvSpPr>
          <p:cNvPr id="3" name="Title 2">
            <a:extLst>
              <a:ext uri="{FF2B5EF4-FFF2-40B4-BE49-F238E27FC236}">
                <a16:creationId xmlns:a16="http://schemas.microsoft.com/office/drawing/2014/main" id="{34465A37-9D12-0ACE-6042-C9BBB74BE36B}"/>
              </a:ext>
            </a:extLst>
          </p:cNvPr>
          <p:cNvSpPr>
            <a:spLocks noGrp="1"/>
          </p:cNvSpPr>
          <p:nvPr>
            <p:ph type="title"/>
          </p:nvPr>
        </p:nvSpPr>
        <p:spPr>
          <a:xfrm>
            <a:off x="467838" y="391992"/>
            <a:ext cx="6867392" cy="574260"/>
          </a:xfrm>
        </p:spPr>
        <p:txBody>
          <a:bodyPr/>
          <a:lstStyle/>
          <a:p>
            <a:r>
              <a:rPr lang="en-AU" sz="3600" dirty="0"/>
              <a:t>Notes for teachers</a:t>
            </a:r>
          </a:p>
        </p:txBody>
      </p:sp>
    </p:spTree>
    <p:extLst>
      <p:ext uri="{BB962C8B-B14F-4D97-AF65-F5344CB8AC3E}">
        <p14:creationId xmlns:p14="http://schemas.microsoft.com/office/powerpoint/2010/main" val="176734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C49458-74C3-4777-CB57-0C891E586DA8}"/>
              </a:ext>
            </a:extLst>
          </p:cNvPr>
          <p:cNvSpPr>
            <a:spLocks noGrp="1"/>
          </p:cNvSpPr>
          <p:nvPr>
            <p:ph type="body" idx="13"/>
          </p:nvPr>
        </p:nvSpPr>
        <p:spPr>
          <a:xfrm>
            <a:off x="464561" y="3201658"/>
            <a:ext cx="5506748" cy="873650"/>
          </a:xfrm>
        </p:spPr>
        <p:txBody>
          <a:bodyPr/>
          <a:lstStyle/>
          <a:p>
            <a:r>
              <a:rPr lang="en-AU" dirty="0"/>
              <a:t>Global and local</a:t>
            </a:r>
          </a:p>
        </p:txBody>
      </p:sp>
      <p:sp>
        <p:nvSpPr>
          <p:cNvPr id="3" name="Text Placeholder 2">
            <a:extLst>
              <a:ext uri="{FF2B5EF4-FFF2-40B4-BE49-F238E27FC236}">
                <a16:creationId xmlns:a16="http://schemas.microsoft.com/office/drawing/2014/main" id="{5FE412DE-8ABD-FF5F-107D-9FA4AF0A68A3}"/>
              </a:ext>
            </a:extLst>
          </p:cNvPr>
          <p:cNvSpPr>
            <a:spLocks noGrp="1"/>
          </p:cNvSpPr>
          <p:nvPr>
            <p:ph type="body" idx="14"/>
          </p:nvPr>
        </p:nvSpPr>
        <p:spPr>
          <a:xfrm>
            <a:off x="464561" y="1433778"/>
            <a:ext cx="4983419" cy="873650"/>
          </a:xfrm>
        </p:spPr>
        <p:txBody>
          <a:bodyPr/>
          <a:lstStyle/>
          <a:p>
            <a:r>
              <a:rPr lang="en-AU" dirty="0"/>
              <a:t>The world’s water crisis</a:t>
            </a:r>
          </a:p>
        </p:txBody>
      </p:sp>
      <p:sp>
        <p:nvSpPr>
          <p:cNvPr id="4" name="Text Placeholder 3">
            <a:extLst>
              <a:ext uri="{FF2B5EF4-FFF2-40B4-BE49-F238E27FC236}">
                <a16:creationId xmlns:a16="http://schemas.microsoft.com/office/drawing/2014/main" id="{D443A11C-C85A-011C-7412-9AD0367F3B86}"/>
              </a:ext>
            </a:extLst>
          </p:cNvPr>
          <p:cNvSpPr>
            <a:spLocks noGrp="1"/>
          </p:cNvSpPr>
          <p:nvPr>
            <p:ph type="body" sz="quarter" idx="15"/>
          </p:nvPr>
        </p:nvSpPr>
        <p:spPr>
          <a:xfrm>
            <a:off x="464561" y="4462973"/>
            <a:ext cx="2048118" cy="255024"/>
          </a:xfrm>
        </p:spPr>
        <p:txBody>
          <a:bodyPr/>
          <a:lstStyle/>
          <a:p>
            <a:r>
              <a:rPr lang="en-AU" dirty="0"/>
              <a:t>Learning resource, 2024</a:t>
            </a:r>
          </a:p>
        </p:txBody>
      </p:sp>
    </p:spTree>
    <p:extLst>
      <p:ext uri="{BB962C8B-B14F-4D97-AF65-F5344CB8AC3E}">
        <p14:creationId xmlns:p14="http://schemas.microsoft.com/office/powerpoint/2010/main" val="2466089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501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976434-2882-86A5-EA39-BFA175265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97" y="392213"/>
            <a:ext cx="8110205" cy="3483765"/>
          </a:xfrm>
          <a:prstGeom prst="rect">
            <a:avLst/>
          </a:prstGeom>
        </p:spPr>
      </p:pic>
    </p:spTree>
    <p:extLst>
      <p:ext uri="{BB962C8B-B14F-4D97-AF65-F5344CB8AC3E}">
        <p14:creationId xmlns:p14="http://schemas.microsoft.com/office/powerpoint/2010/main" val="41122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FFB3EBD-697B-5A85-E270-ADB7CB5148A6}"/>
              </a:ext>
            </a:extLst>
          </p:cNvPr>
          <p:cNvSpPr>
            <a:spLocks noGrp="1"/>
          </p:cNvSpPr>
          <p:nvPr>
            <p:ph type="subTitle" idx="1"/>
          </p:nvPr>
        </p:nvSpPr>
        <p:spPr>
          <a:xfrm>
            <a:off x="268622" y="1325083"/>
            <a:ext cx="3951488" cy="3343432"/>
          </a:xfrm>
        </p:spPr>
        <p:txBody>
          <a:bodyPr/>
          <a:lstStyle/>
          <a:p>
            <a:r>
              <a:rPr lang="en-AU" dirty="0">
                <a:solidFill>
                  <a:srgbClr val="007AD2"/>
                </a:solidFill>
              </a:rPr>
              <a:t>Think </a:t>
            </a:r>
          </a:p>
          <a:p>
            <a:r>
              <a:rPr lang="en-AU" sz="1400" dirty="0">
                <a:solidFill>
                  <a:srgbClr val="007AD2"/>
                </a:solidFill>
              </a:rPr>
              <a:t>Think quietly about the question for 2 minutes. You can make notes.</a:t>
            </a:r>
          </a:p>
          <a:p>
            <a:r>
              <a:rPr lang="en-AU" dirty="0">
                <a:solidFill>
                  <a:srgbClr val="007AD2"/>
                </a:solidFill>
              </a:rPr>
              <a:t>Pair </a:t>
            </a:r>
          </a:p>
          <a:p>
            <a:r>
              <a:rPr lang="en-AU" sz="1400" dirty="0">
                <a:solidFill>
                  <a:srgbClr val="007AD2"/>
                </a:solidFill>
              </a:rPr>
              <a:t>Discuss and compare your thoughts with the person next to you.  </a:t>
            </a:r>
          </a:p>
          <a:p>
            <a:r>
              <a:rPr lang="en-AU" dirty="0">
                <a:solidFill>
                  <a:srgbClr val="007AD2"/>
                </a:solidFill>
              </a:rPr>
              <a:t>Share</a:t>
            </a:r>
          </a:p>
          <a:p>
            <a:r>
              <a:rPr lang="en-AU" sz="1400" dirty="0">
                <a:solidFill>
                  <a:srgbClr val="007AD2"/>
                </a:solidFill>
              </a:rPr>
              <a:t>As a whole class, share your thoughts to find common ideas and uncover knowledge. </a:t>
            </a:r>
          </a:p>
        </p:txBody>
      </p:sp>
      <p:sp>
        <p:nvSpPr>
          <p:cNvPr id="3" name="Content Placeholder 2">
            <a:extLst>
              <a:ext uri="{FF2B5EF4-FFF2-40B4-BE49-F238E27FC236}">
                <a16:creationId xmlns:a16="http://schemas.microsoft.com/office/drawing/2014/main" id="{BCF37FA3-93A4-3F34-6ACD-084FFBCC9AD2}"/>
              </a:ext>
            </a:extLst>
          </p:cNvPr>
          <p:cNvSpPr>
            <a:spLocks noGrp="1"/>
          </p:cNvSpPr>
          <p:nvPr>
            <p:ph idx="10"/>
          </p:nvPr>
        </p:nvSpPr>
        <p:spPr>
          <a:xfrm>
            <a:off x="4952608" y="909349"/>
            <a:ext cx="3425347" cy="2926147"/>
          </a:xfrm>
        </p:spPr>
        <p:txBody>
          <a:bodyPr/>
          <a:lstStyle/>
          <a:p>
            <a:r>
              <a:rPr lang="en-AU" sz="3600" dirty="0">
                <a:latin typeface="Century Gothic" panose="020B0502020202020204" pitchFamily="34" charset="0"/>
                <a:ea typeface="Calibri" panose="020F0502020204030204" pitchFamily="34" charset="0"/>
                <a:cs typeface="Times New Roman" panose="02020603050405020304" pitchFamily="18" charset="0"/>
              </a:rPr>
              <a:t>What does water security mean to you?</a:t>
            </a:r>
            <a:endParaRPr lang="en-AU" sz="3200" dirty="0"/>
          </a:p>
        </p:txBody>
      </p:sp>
      <p:pic>
        <p:nvPicPr>
          <p:cNvPr id="4" name="Picture 3" descr="TheWell_Icons_64x64px_CMYK_Biodiversity">
            <a:extLst>
              <a:ext uri="{FF2B5EF4-FFF2-40B4-BE49-F238E27FC236}">
                <a16:creationId xmlns:a16="http://schemas.microsoft.com/office/drawing/2014/main" id="{11458CC5-E521-57B9-1BBD-E233540342BB}"/>
              </a:ext>
            </a:extLst>
          </p:cNvPr>
          <p:cNvPicPr>
            <a:picLocks noChangeAspect="1"/>
          </p:cNvPicPr>
          <p:nvPr/>
        </p:nvPicPr>
        <p:blipFill>
          <a:blip r:embed="rId3"/>
          <a:stretch>
            <a:fillRect/>
          </a:stretch>
        </p:blipFill>
        <p:spPr>
          <a:xfrm>
            <a:off x="6021614" y="3268434"/>
            <a:ext cx="1291772" cy="1282701"/>
          </a:xfrm>
          <a:prstGeom prst="rect">
            <a:avLst/>
          </a:prstGeom>
        </p:spPr>
      </p:pic>
    </p:spTree>
    <p:extLst>
      <p:ext uri="{BB962C8B-B14F-4D97-AF65-F5344CB8AC3E}">
        <p14:creationId xmlns:p14="http://schemas.microsoft.com/office/powerpoint/2010/main" val="405792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44181" y="1078824"/>
            <a:ext cx="4223128" cy="298585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500" b="0" i="0" dirty="0">
                <a:solidFill>
                  <a:srgbClr val="000000"/>
                </a:solidFill>
                <a:effectLst/>
                <a:latin typeface="Century Gothic" panose="020B0502020202020204" pitchFamily="34" charset="0"/>
              </a:rPr>
              <a:t>The 2018 Netflix documentary, </a:t>
            </a:r>
            <a:r>
              <a:rPr lang="en-AU" sz="1500" b="0" i="1" u="none" strike="noStrike" dirty="0">
                <a:effectLst/>
                <a:latin typeface="Century Gothic" panose="020B0502020202020204" pitchFamily="34" charset="0"/>
              </a:rPr>
              <a:t>Explained: the world’s water crisis</a:t>
            </a:r>
            <a:r>
              <a:rPr lang="en-AU" sz="1500" b="0" i="1" u="none" dirty="0">
                <a:effectLst/>
                <a:latin typeface="Century Gothic" panose="020B0502020202020204" pitchFamily="34" charset="0"/>
              </a:rPr>
              <a:t> </a:t>
            </a:r>
            <a:r>
              <a:rPr lang="en-AU" sz="1500" b="0" i="0" dirty="0">
                <a:solidFill>
                  <a:srgbClr val="000000"/>
                </a:solidFill>
                <a:effectLst/>
                <a:latin typeface="Century Gothic" panose="020B0502020202020204" pitchFamily="34" charset="0"/>
              </a:rPr>
              <a:t>is an 18-minute film. It explains with graphics, interviews with experts, and footage in communities the limitations and competing demands for our global water supply. This video has a global perspective but concentrates on water issues in America, Mexico, and South Africa.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50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500" dirty="0">
                <a:solidFill>
                  <a:srgbClr val="000000"/>
                </a:solidFill>
                <a:latin typeface="Century Gothic" panose="020B0502020202020204" pitchFamily="34" charset="0"/>
              </a:rPr>
              <a:t>After watching the film, what part surprised, amazed, or affected you the most?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500" b="0" i="0" dirty="0">
              <a:solidFill>
                <a:srgbClr val="000000"/>
              </a:solidFill>
              <a:effectLst/>
              <a:latin typeface="Century Gothic" panose="020B0502020202020204" pitchFamily="34" charset="0"/>
            </a:endParaRPr>
          </a:p>
          <a:p>
            <a:endParaRPr lang="en-AU" sz="1500" dirty="0">
              <a:latin typeface="+mn-lt"/>
            </a:endParaRPr>
          </a:p>
          <a:p>
            <a:pPr marL="342900" indent="-342900">
              <a:buFont typeface="+mj-lt"/>
              <a:buAutoNum type="arabicPeriod"/>
            </a:pPr>
            <a:endParaRPr lang="en-AU" sz="15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a:xfrm>
            <a:off x="323999" y="268703"/>
            <a:ext cx="8275819" cy="994172"/>
          </a:xfrm>
        </p:spPr>
        <p:txBody>
          <a:bodyPr/>
          <a:lstStyle/>
          <a:p>
            <a:r>
              <a:rPr lang="en-AU" sz="3600" b="0" u="none" strike="noStrike" dirty="0">
                <a:solidFill>
                  <a:srgbClr val="0563C1"/>
                </a:solidFill>
                <a:effectLst/>
                <a:latin typeface="Century Gothic" panose="020B0502020202020204" pitchFamily="34" charset="0"/>
              </a:rPr>
              <a:t>Explained: the world’s water crisis</a:t>
            </a:r>
            <a:r>
              <a:rPr lang="en-AU" sz="3600" b="0" u="none" dirty="0">
                <a:solidFill>
                  <a:srgbClr val="000000"/>
                </a:solidFill>
                <a:effectLst/>
                <a:latin typeface="Century Gothic" panose="020B0502020202020204" pitchFamily="34" charset="0"/>
              </a:rPr>
              <a:t> </a:t>
            </a:r>
            <a:endParaRPr lang="en-AU" sz="3600" dirty="0"/>
          </a:p>
        </p:txBody>
      </p:sp>
      <p:pic>
        <p:nvPicPr>
          <p:cNvPr id="4" name="Picture 3">
            <a:extLst>
              <a:ext uri="{FF2B5EF4-FFF2-40B4-BE49-F238E27FC236}">
                <a16:creationId xmlns:a16="http://schemas.microsoft.com/office/drawing/2014/main" id="{09112977-55AF-0DD8-40A6-B16DEEAA8FC3}"/>
              </a:ext>
            </a:extLst>
          </p:cNvPr>
          <p:cNvPicPr>
            <a:picLocks noChangeAspect="1"/>
          </p:cNvPicPr>
          <p:nvPr/>
        </p:nvPicPr>
        <p:blipFill>
          <a:blip r:embed="rId3"/>
          <a:stretch>
            <a:fillRect/>
          </a:stretch>
        </p:blipFill>
        <p:spPr>
          <a:xfrm>
            <a:off x="4909351" y="1167601"/>
            <a:ext cx="3724576" cy="2104385"/>
          </a:xfrm>
          <a:prstGeom prst="rect">
            <a:avLst/>
          </a:prstGeom>
        </p:spPr>
      </p:pic>
    </p:spTree>
    <p:extLst>
      <p:ext uri="{BB962C8B-B14F-4D97-AF65-F5344CB8AC3E}">
        <p14:creationId xmlns:p14="http://schemas.microsoft.com/office/powerpoint/2010/main" val="397509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44182" y="1078824"/>
            <a:ext cx="6731207" cy="2985852"/>
          </a:xfrm>
        </p:spPr>
        <p:txBody>
          <a:bodyPr lIns="91440" tIns="45720" rIns="91440" bIns="45720" anchor="t"/>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sz="1400" dirty="0">
                <a:solidFill>
                  <a:srgbClr val="000000"/>
                </a:solidFill>
                <a:latin typeface="Century Gothic" panose="020B0502020202020204" pitchFamily="34" charset="0"/>
              </a:rPr>
              <a:t>What has been ‘one of the defining struggles of human history’?</a:t>
            </a:r>
            <a:endParaRPr lang="en-AU" sz="1400" b="0" i="0" dirty="0">
              <a:solidFill>
                <a:srgbClr val="000000"/>
              </a:solidFill>
              <a:effectLst/>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sz="1400" b="0" i="0" dirty="0">
                <a:solidFill>
                  <a:srgbClr val="000000"/>
                </a:solidFill>
                <a:effectLst/>
                <a:latin typeface="Century Gothic" panose="020B0502020202020204" pitchFamily="34" charset="0"/>
              </a:rPr>
              <a:t>What percentage of people around the world have reliable running water in thei</a:t>
            </a:r>
            <a:r>
              <a:rPr lang="en-AU" sz="1400" dirty="0">
                <a:solidFill>
                  <a:srgbClr val="000000"/>
                </a:solidFill>
                <a:latin typeface="Century Gothic" panose="020B0502020202020204" pitchFamily="34" charset="0"/>
              </a:rPr>
              <a:t>r home?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sz="1400" b="0" i="0" dirty="0">
                <a:solidFill>
                  <a:srgbClr val="000000"/>
                </a:solidFill>
                <a:effectLst/>
                <a:latin typeface="Century Gothic" panose="020B0502020202020204" pitchFamily="34" charset="0"/>
              </a:rPr>
              <a:t>What does ‘day zero’ mean? </a:t>
            </a:r>
          </a:p>
          <a:p>
            <a:pPr marL="342900" indent="-342900" defTabSz="914400">
              <a:lnSpc>
                <a:spcPct val="100000"/>
              </a:lnSpc>
              <a:spcBef>
                <a:spcPts val="0"/>
              </a:spcBef>
              <a:spcAft>
                <a:spcPts val="0"/>
              </a:spcAft>
              <a:buFont typeface="+mj-lt"/>
              <a:buAutoNum type="arabicPeriod"/>
              <a:defRPr/>
            </a:pPr>
            <a:r>
              <a:rPr lang="en-AU" sz="1400" dirty="0">
                <a:solidFill>
                  <a:srgbClr val="000000"/>
                </a:solidFill>
                <a:latin typeface="Century Gothic"/>
                <a:cs typeface="Arial"/>
              </a:rPr>
              <a:t>Unless their water use changes, several countries will face day zero in the next few decades. Name two of the cities. </a:t>
            </a:r>
            <a:endParaRPr lang="en-AU" sz="1400" dirty="0">
              <a:solidFill>
                <a:srgbClr val="000000"/>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sz="1400" b="0" i="0" dirty="0">
                <a:solidFill>
                  <a:srgbClr val="000000"/>
                </a:solidFill>
                <a:effectLst/>
                <a:latin typeface="Century Gothic" panose="020B0502020202020204" pitchFamily="34" charset="0"/>
              </a:rPr>
              <a:t>Where is most of the world’s liquid fresh water located?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sz="1400" b="0" i="0" dirty="0">
                <a:solidFill>
                  <a:srgbClr val="000000"/>
                </a:solidFill>
                <a:effectLst/>
                <a:latin typeface="Century Gothic" panose="020B0502020202020204" pitchFamily="34" charset="0"/>
              </a:rPr>
              <a:t>Why does Mexico City struggle with fresh water supplies?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sz="1400" dirty="0">
                <a:solidFill>
                  <a:srgbClr val="000000"/>
                </a:solidFill>
                <a:latin typeface="Century Gothic" panose="020B0502020202020204" pitchFamily="34" charset="0"/>
              </a:rPr>
              <a:t>What is a side-effect of using groundwater as the main water source for Mexico City?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AU" sz="1400" dirty="0">
                <a:solidFill>
                  <a:srgbClr val="000000"/>
                </a:solidFill>
                <a:latin typeface="Century Gothic" panose="020B0502020202020204" pitchFamily="34" charset="0"/>
              </a:rPr>
              <a:t>What environmental factor is making available fresh water more erratic?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AU" sz="1400" dirty="0">
                <a:solidFill>
                  <a:srgbClr val="000000"/>
                </a:solidFill>
                <a:latin typeface="Century Gothic" panose="020B0502020202020204" pitchFamily="34" charset="0"/>
              </a:rPr>
              <a:t>How many litres of water are used to make a cotton t-shirt?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9"/>
              <a:tabLst/>
              <a:defRPr/>
            </a:pPr>
            <a:r>
              <a:rPr lang="en-AU" sz="1400" b="0" i="0" dirty="0">
                <a:solidFill>
                  <a:srgbClr val="000000"/>
                </a:solidFill>
                <a:effectLst/>
                <a:latin typeface="Century Gothic" panose="020B0502020202020204" pitchFamily="34" charset="0"/>
              </a:rPr>
              <a:t>What Bond villain plot is at risk of becoming a reality?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AU" sz="1400" dirty="0">
              <a:solidFill>
                <a:srgbClr val="000000"/>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AU" sz="1400" b="0" i="0" dirty="0">
              <a:solidFill>
                <a:srgbClr val="000000"/>
              </a:solidFill>
              <a:effectLst/>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AU" sz="1400" b="0" i="0" dirty="0">
              <a:solidFill>
                <a:srgbClr val="000000"/>
              </a:solidFill>
              <a:effectLst/>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dirty="0">
              <a:solidFill>
                <a:srgbClr val="00000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400" b="0" i="0" dirty="0">
              <a:solidFill>
                <a:srgbClr val="000000"/>
              </a:solidFill>
              <a:effectLst/>
              <a:latin typeface="Century Gothic" panose="020B0502020202020204" pitchFamily="34" charset="0"/>
            </a:endParaRPr>
          </a:p>
          <a:p>
            <a:endParaRPr lang="en-AU" sz="1400" dirty="0">
              <a:latin typeface="+mn-lt"/>
            </a:endParaRPr>
          </a:p>
          <a:p>
            <a:pPr marL="342900" indent="-342900">
              <a:buFont typeface="+mj-lt"/>
              <a:buAutoNum type="arabicPeriod"/>
            </a:pPr>
            <a:endParaRPr lang="en-AU" sz="14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a:xfrm>
            <a:off x="323999" y="268703"/>
            <a:ext cx="8275819" cy="994172"/>
          </a:xfrm>
        </p:spPr>
        <p:txBody>
          <a:bodyPr/>
          <a:lstStyle/>
          <a:p>
            <a:r>
              <a:rPr lang="en-AU" sz="3600" b="0" u="none" strike="noStrike" dirty="0">
                <a:solidFill>
                  <a:srgbClr val="0563C1"/>
                </a:solidFill>
                <a:effectLst/>
                <a:latin typeface="Century Gothic" panose="020B0502020202020204" pitchFamily="34" charset="0"/>
              </a:rPr>
              <a:t>Explained: the world’s water crisis</a:t>
            </a:r>
            <a:r>
              <a:rPr lang="en-AU" sz="3600" b="0" u="none" dirty="0">
                <a:solidFill>
                  <a:srgbClr val="000000"/>
                </a:solidFill>
                <a:effectLst/>
                <a:latin typeface="Century Gothic" panose="020B0502020202020204" pitchFamily="34" charset="0"/>
              </a:rPr>
              <a:t> </a:t>
            </a:r>
            <a:endParaRPr lang="en-AU" sz="3600" dirty="0"/>
          </a:p>
        </p:txBody>
      </p:sp>
      <p:pic>
        <p:nvPicPr>
          <p:cNvPr id="4" name="Picture 3" descr="TheWell_Icons_64x64px_CMYK_Water">
            <a:extLst>
              <a:ext uri="{FF2B5EF4-FFF2-40B4-BE49-F238E27FC236}">
                <a16:creationId xmlns:a16="http://schemas.microsoft.com/office/drawing/2014/main" id="{4B03F098-BF22-5600-3F33-7A57AE131C0D}"/>
              </a:ext>
            </a:extLst>
          </p:cNvPr>
          <p:cNvPicPr>
            <a:picLocks noChangeAspect="1"/>
          </p:cNvPicPr>
          <p:nvPr/>
        </p:nvPicPr>
        <p:blipFill>
          <a:blip r:embed="rId3"/>
          <a:stretch>
            <a:fillRect/>
          </a:stretch>
        </p:blipFill>
        <p:spPr>
          <a:xfrm>
            <a:off x="7400472" y="1009814"/>
            <a:ext cx="1173843" cy="1590799"/>
          </a:xfrm>
          <a:prstGeom prst="rect">
            <a:avLst/>
          </a:prstGeom>
        </p:spPr>
      </p:pic>
    </p:spTree>
    <p:extLst>
      <p:ext uri="{BB962C8B-B14F-4D97-AF65-F5344CB8AC3E}">
        <p14:creationId xmlns:p14="http://schemas.microsoft.com/office/powerpoint/2010/main" val="2501807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2385EE-B2AC-204A-E78D-C1509FEBB075}"/>
              </a:ext>
            </a:extLst>
          </p:cNvPr>
          <p:cNvSpPr>
            <a:spLocks noGrp="1"/>
          </p:cNvSpPr>
          <p:nvPr>
            <p:ph idx="11"/>
          </p:nvPr>
        </p:nvSpPr>
        <p:spPr>
          <a:xfrm>
            <a:off x="544180" y="1078824"/>
            <a:ext cx="6727496" cy="2985852"/>
          </a:xfrm>
        </p:spPr>
        <p: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AU" sz="1400" dirty="0">
                <a:solidFill>
                  <a:srgbClr val="000000"/>
                </a:solidFill>
                <a:latin typeface="Century Gothic" panose="020B0502020202020204" pitchFamily="34" charset="0"/>
              </a:rPr>
              <a:t>What problem causes Mexico City to lose almost half its drinking water?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AU" sz="1400" b="0" i="0" dirty="0">
                <a:solidFill>
                  <a:srgbClr val="000000"/>
                </a:solidFill>
                <a:effectLst/>
                <a:latin typeface="Century Gothic" panose="020B0502020202020204" pitchFamily="34" charset="0"/>
              </a:rPr>
              <a:t>How did</a:t>
            </a:r>
            <a:r>
              <a:rPr lang="en-AU" sz="1400" dirty="0">
                <a:solidFill>
                  <a:srgbClr val="000000"/>
                </a:solidFill>
                <a:latin typeface="Century Gothic" panose="020B0502020202020204" pitchFamily="34" charset="0"/>
              </a:rPr>
              <a:t> the community respond to </a:t>
            </a:r>
            <a:r>
              <a:rPr lang="en-AU" sz="1400" dirty="0" err="1">
                <a:solidFill>
                  <a:srgbClr val="000000"/>
                </a:solidFill>
                <a:latin typeface="Century Gothic" panose="020B0502020202020204" pitchFamily="34" charset="0"/>
              </a:rPr>
              <a:t>Modelo</a:t>
            </a:r>
            <a:r>
              <a:rPr lang="en-AU" sz="1400" dirty="0">
                <a:solidFill>
                  <a:srgbClr val="000000"/>
                </a:solidFill>
                <a:latin typeface="Century Gothic" panose="020B0502020202020204" pitchFamily="34" charset="0"/>
              </a:rPr>
              <a:t> trying to build an aqueduct in Mexicali?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AU" sz="1400" b="0" i="0" dirty="0">
                <a:solidFill>
                  <a:srgbClr val="000000"/>
                </a:solidFill>
                <a:effectLst/>
                <a:latin typeface="Century Gothic" panose="020B0502020202020204" pitchFamily="34" charset="0"/>
              </a:rPr>
              <a:t>Finish the quote, “____________ _____________ is at the heart of the ongoing conflict in Darfur which, since 2003, has claimed hundreds of thousands of lives.”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AU" sz="1400" dirty="0">
                <a:solidFill>
                  <a:srgbClr val="000000"/>
                </a:solidFill>
                <a:latin typeface="Century Gothic" panose="020B0502020202020204" pitchFamily="34" charset="0"/>
              </a:rPr>
              <a:t>What technology for creating more fresh water has doubled in popularity in the last decade?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AU" sz="1400" dirty="0">
                <a:solidFill>
                  <a:srgbClr val="000000"/>
                </a:solidFill>
                <a:latin typeface="Century Gothic" panose="020B0502020202020204" pitchFamily="34" charset="0"/>
              </a:rPr>
              <a:t>Name one thing that would happen if we treated water like a more valuable resource.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AU" sz="1400" b="0" i="0" dirty="0">
                <a:solidFill>
                  <a:srgbClr val="000000"/>
                </a:solidFill>
                <a:effectLst/>
                <a:latin typeface="Century Gothic" panose="020B0502020202020204" pitchFamily="34" charset="0"/>
              </a:rPr>
              <a:t>Why is water unlike any other commodity on earth?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AU" sz="1400" dirty="0">
                <a:solidFill>
                  <a:srgbClr val="000000"/>
                </a:solidFill>
                <a:latin typeface="Century Gothic" panose="020B0502020202020204" pitchFamily="34" charset="0"/>
              </a:rPr>
              <a:t>Which city starting charging for water based on income? (Do you think this is a good idea?)</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11"/>
              <a:tabLst/>
              <a:defRPr/>
            </a:pPr>
            <a:r>
              <a:rPr lang="en-AU" sz="1400" b="0" i="0" dirty="0">
                <a:solidFill>
                  <a:srgbClr val="000000"/>
                </a:solidFill>
                <a:effectLst/>
                <a:latin typeface="Century Gothic" panose="020B0502020202020204" pitchFamily="34" charset="0"/>
              </a:rPr>
              <a:t>What happened in Cape Town, South Africa? </a:t>
            </a:r>
          </a:p>
          <a:p>
            <a:endParaRPr lang="en-AU" sz="1400" dirty="0">
              <a:latin typeface="+mn-lt"/>
            </a:endParaRPr>
          </a:p>
          <a:p>
            <a:pPr marL="342900" indent="-342900">
              <a:buFont typeface="+mj-lt"/>
              <a:buAutoNum type="arabicPeriod"/>
            </a:pPr>
            <a:endParaRPr lang="en-AU" sz="1400" dirty="0">
              <a:latin typeface="+mn-lt"/>
            </a:endParaRPr>
          </a:p>
        </p:txBody>
      </p:sp>
      <p:sp>
        <p:nvSpPr>
          <p:cNvPr id="3" name="Title 2">
            <a:extLst>
              <a:ext uri="{FF2B5EF4-FFF2-40B4-BE49-F238E27FC236}">
                <a16:creationId xmlns:a16="http://schemas.microsoft.com/office/drawing/2014/main" id="{38A4B726-E297-6095-FF1B-BDB15E63EEAF}"/>
              </a:ext>
            </a:extLst>
          </p:cNvPr>
          <p:cNvSpPr>
            <a:spLocks noGrp="1"/>
          </p:cNvSpPr>
          <p:nvPr>
            <p:ph type="title"/>
          </p:nvPr>
        </p:nvSpPr>
        <p:spPr>
          <a:xfrm>
            <a:off x="323999" y="268703"/>
            <a:ext cx="8275819" cy="994172"/>
          </a:xfrm>
        </p:spPr>
        <p:txBody>
          <a:bodyPr/>
          <a:lstStyle/>
          <a:p>
            <a:r>
              <a:rPr lang="en-AU" sz="3600" b="0" u="none" strike="noStrike" dirty="0">
                <a:solidFill>
                  <a:srgbClr val="0563C1"/>
                </a:solidFill>
                <a:effectLst/>
                <a:latin typeface="Century Gothic" panose="020B0502020202020204" pitchFamily="34" charset="0"/>
              </a:rPr>
              <a:t>Explained: the world’s water crisis</a:t>
            </a:r>
            <a:r>
              <a:rPr lang="en-AU" sz="3600" b="0" u="none" dirty="0">
                <a:solidFill>
                  <a:srgbClr val="000000"/>
                </a:solidFill>
                <a:effectLst/>
                <a:latin typeface="Century Gothic" panose="020B0502020202020204" pitchFamily="34" charset="0"/>
              </a:rPr>
              <a:t> </a:t>
            </a:r>
            <a:endParaRPr lang="en-AU" sz="3600" dirty="0"/>
          </a:p>
        </p:txBody>
      </p:sp>
      <p:pic>
        <p:nvPicPr>
          <p:cNvPr id="5" name="Picture 4" descr="TheWell_Icons_64x64px_RGB_Drinking Water">
            <a:extLst>
              <a:ext uri="{FF2B5EF4-FFF2-40B4-BE49-F238E27FC236}">
                <a16:creationId xmlns:a16="http://schemas.microsoft.com/office/drawing/2014/main" id="{1FF2C1B3-3BA9-72F7-A2F6-E93F6851413C}"/>
              </a:ext>
            </a:extLst>
          </p:cNvPr>
          <p:cNvPicPr>
            <a:picLocks noChangeAspect="1"/>
          </p:cNvPicPr>
          <p:nvPr/>
        </p:nvPicPr>
        <p:blipFill>
          <a:blip r:embed="rId3"/>
          <a:stretch>
            <a:fillRect/>
          </a:stretch>
        </p:blipFill>
        <p:spPr>
          <a:xfrm>
            <a:off x="7436757" y="1207495"/>
            <a:ext cx="1246414" cy="1522008"/>
          </a:xfrm>
          <a:prstGeom prst="rect">
            <a:avLst/>
          </a:prstGeom>
        </p:spPr>
      </p:pic>
    </p:spTree>
    <p:extLst>
      <p:ext uri="{BB962C8B-B14F-4D97-AF65-F5344CB8AC3E}">
        <p14:creationId xmlns:p14="http://schemas.microsoft.com/office/powerpoint/2010/main" val="3695587580"/>
      </p:ext>
    </p:extLst>
  </p:cSld>
  <p:clrMapOvr>
    <a:masterClrMapping/>
  </p:clrMapOvr>
</p:sld>
</file>

<file path=ppt/theme/theme1.xml><?xml version="1.0" encoding="utf-8"?>
<a:theme xmlns:a="http://schemas.openxmlformats.org/drawingml/2006/main" name="SA Water - 2022">
  <a:themeElements>
    <a:clrScheme name="SAW2022">
      <a:dk1>
        <a:srgbClr val="252C26"/>
      </a:dk1>
      <a:lt1>
        <a:sysClr val="window" lastClr="FFFFFF"/>
      </a:lt1>
      <a:dk2>
        <a:srgbClr val="003C69"/>
      </a:dk2>
      <a:lt2>
        <a:srgbClr val="DEDBD2"/>
      </a:lt2>
      <a:accent1>
        <a:srgbClr val="007AC9"/>
      </a:accent1>
      <a:accent2>
        <a:srgbClr val="00AE65"/>
      </a:accent2>
      <a:accent3>
        <a:srgbClr val="1C518D"/>
      </a:accent3>
      <a:accent4>
        <a:srgbClr val="7BB450"/>
      </a:accent4>
      <a:accent5>
        <a:srgbClr val="003C69"/>
      </a:accent5>
      <a:accent6>
        <a:srgbClr val="00725A"/>
      </a:accent6>
      <a:hlink>
        <a:srgbClr val="007AC9"/>
      </a:hlink>
      <a:folHlink>
        <a:srgbClr val="00AE65"/>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loud">
      <a:srgbClr val="DCECF5"/>
    </a:custClr>
    <a:custClr name="Mint">
      <a:srgbClr val="CBE8DD"/>
    </a:custClr>
    <a:custClr name="Bark">
      <a:srgbClr val="DEDBD2"/>
    </a:custClr>
    <a:custClr name="Clay">
      <a:srgbClr val="E58C59"/>
    </a:custClr>
    <a:custClr name="Desert Sand">
      <a:srgbClr val="D96645"/>
    </a:custClr>
    <a:custClr name="Cedar">
      <a:srgbClr val="833F23"/>
    </a:custClr>
    <a:custClr name="Charcoal">
      <a:srgbClr val="747678"/>
    </a:custClr>
    <a:custClr name="Midnight">
      <a:srgbClr val="252C26"/>
    </a:custClr>
  </a:custClrLst>
  <a:extLst>
    <a:ext uri="{05A4C25C-085E-4340-85A3-A5531E510DB2}">
      <thm15:themeFamily xmlns:thm15="http://schemas.microsoft.com/office/thememl/2012/main" name="SA Water - 2022" id="{E505D914-0EA6-44D0-8DAA-C8B750FC9B98}" vid="{1F3B17A8-0EBC-4D73-B7F0-34208D4FAF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3fec0a48afc471b8d585f093684bac5 xmlns="e9592969-00c4-45e9-9412-238d62ec0f07">
      <Terms xmlns="http://schemas.microsoft.com/office/infopath/2007/PartnerControls">
        <TermInfo xmlns="http://schemas.microsoft.com/office/infopath/2007/PartnerControls">
          <TermName xmlns="http://schemas.microsoft.com/office/infopath/2007/PartnerControls">Marketing Management</TermName>
          <TermId xmlns="http://schemas.microsoft.com/office/infopath/2007/PartnerControls">b35bd59f-0b54-47d5-99fb-daaa997054f0</TermId>
        </TermInfo>
      </Terms>
    </e3fec0a48afc471b8d585f093684bac5>
    <Security_x0020_Classification xmlns="e9592969-00c4-45e9-9412-238d62ec0f07">OFFICIAL</Security_x0020_Classification>
    <TaxCatchAll xmlns="e9592969-00c4-45e9-9412-238d62ec0f07">
      <Value>118</Value>
    </TaxCatchAll>
    <lcf76f155ced4ddcb4097134ff3c332f xmlns="bb884b44-ba03-4e34-8354-70a384fd35ef">
      <Terms xmlns="http://schemas.microsoft.com/office/infopath/2007/PartnerControls"/>
    </lcf76f155ced4ddcb4097134ff3c332f>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EAFA1205F02D9A4398DB7A27B3927DD3" ma:contentTypeVersion="18" ma:contentTypeDescription="Create a new document." ma:contentTypeScope="" ma:versionID="0e3fe5281286cd48761e7cab3ccdb0a1">
  <xsd:schema xmlns:xsd="http://www.w3.org/2001/XMLSchema" xmlns:xs="http://www.w3.org/2001/XMLSchema" xmlns:p="http://schemas.microsoft.com/office/2006/metadata/properties" xmlns:ns2="bb884b44-ba03-4e34-8354-70a384fd35ef" xmlns:ns3="e9592969-00c4-45e9-9412-238d62ec0f07" targetNamespace="http://schemas.microsoft.com/office/2006/metadata/properties" ma:root="true" ma:fieldsID="8751866d8d1018335d10d64a94a3e475" ns2:_="" ns3:_="">
    <xsd:import namespace="bb884b44-ba03-4e34-8354-70a384fd35ef"/>
    <xsd:import namespace="e9592969-00c4-45e9-9412-238d62ec0f07"/>
    <xsd:element name="properties">
      <xsd:complexType>
        <xsd:sequence>
          <xsd:element name="documentManagement">
            <xsd:complexType>
              <xsd:all>
                <xsd:element ref="ns2:MediaServiceMetadata" minOccurs="0"/>
                <xsd:element ref="ns2:MediaServiceFastMetadata" minOccurs="0"/>
                <xsd:element ref="ns3:e3fec0a48afc471b8d585f093684bac5" minOccurs="0"/>
                <xsd:element ref="ns3:TaxCatchAll" minOccurs="0"/>
                <xsd:element ref="ns3:Security_x0020_Classification"/>
                <xsd:element ref="ns2:MediaLengthInSecond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884b44-ba03-4e34-8354-70a384fd3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b1a5f6f-728f-43b1-b9cf-ecd55ec1f47a"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592969-00c4-45e9-9412-238d62ec0f07" elementFormDefault="qualified">
    <xsd:import namespace="http://schemas.microsoft.com/office/2006/documentManagement/types"/>
    <xsd:import namespace="http://schemas.microsoft.com/office/infopath/2007/PartnerControls"/>
    <xsd:element name="e3fec0a48afc471b8d585f093684bac5" ma:index="11" ma:taxonomy="true" ma:internalName="e3fec0a48afc471b8d585f093684bac5" ma:taxonomyFieldName="Business_x0020_Process" ma:displayName="Business Process" ma:indexed="true" ma:readOnly="false" ma:default="118;#Marketing Management|b35bd59f-0b54-47d5-99fb-daaa997054f0" ma:fieldId="{e3fec0a4-8afc-471b-8d58-5f093684bac5}" ma:sspId="1b1a5f6f-728f-43b1-b9cf-ecd55ec1f47a" ma:termSetId="0a51e5b7-5b97-4b89-a26b-f9525d92f89c"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3616af02-be69-46a6-8913-1d7b975e7142}" ma:internalName="TaxCatchAll" ma:showField="CatchAllData" ma:web="e9592969-00c4-45e9-9412-238d62ec0f07">
      <xsd:complexType>
        <xsd:complexContent>
          <xsd:extension base="dms:MultiChoiceLookup">
            <xsd:sequence>
              <xsd:element name="Value" type="dms:Lookup" maxOccurs="unbounded" minOccurs="0" nillable="true"/>
            </xsd:sequence>
          </xsd:extension>
        </xsd:complexContent>
      </xsd:complexType>
    </xsd:element>
    <xsd:element name="Security_x0020_Classification" ma:index="13" ma:displayName="Security Classification" ma:default="OFFICIAL" ma:format="Dropdown" ma:internalName="Security_x0020_Classification" ma:readOnly="false">
      <xsd:simpleType>
        <xsd:restriction base="dms:Choice">
          <xsd:enumeration value="UNOFFICIAL"/>
          <xsd:enumeration value="OFFICIAL"/>
          <xsd:enumeration value="OFFICIAL: Sensitive"/>
          <xsd:enumeration value="OFFICIAL: Sensitive//Personal privacy"/>
          <xsd:enumeration value="OFFICIAL: Sensitive//Legal privilege"/>
          <xsd:enumeration value="OFFICIAL: Sensitive//Medical in confidence"/>
          <xsd:enumeration value="OFFICIAL: Sensitive//Legislative secrecy"/>
          <xsd:enumeration value="OFFICIAL: Sensitive//SA CABINET"/>
        </xsd:restrictio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BBCABC-5382-4B88-9504-D2431411256C}">
  <ds:schemaRefs>
    <ds:schemaRef ds:uri="http://purl.org/dc/terms/"/>
    <ds:schemaRef ds:uri="http://www.w3.org/XML/1998/namespace"/>
    <ds:schemaRef ds:uri="http://purl.org/dc/elements/1.1/"/>
    <ds:schemaRef ds:uri="http://schemas.microsoft.com/office/2006/documentManagement/types"/>
    <ds:schemaRef ds:uri="e9592969-00c4-45e9-9412-238d62ec0f07"/>
    <ds:schemaRef ds:uri="http://purl.org/dc/dcmitype/"/>
    <ds:schemaRef ds:uri="http://schemas.microsoft.com/office/infopath/2007/PartnerControls"/>
    <ds:schemaRef ds:uri="bb884b44-ba03-4e34-8354-70a384fd35ef"/>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1A647DE-7631-4D3E-8FF9-3056A986E76B}">
  <ds:schemaRefs>
    <ds:schemaRef ds:uri="http://schemas.microsoft.com/sharepoint/v3/contenttype/forms"/>
  </ds:schemaRefs>
</ds:datastoreItem>
</file>

<file path=customXml/itemProps3.xml><?xml version="1.0" encoding="utf-8"?>
<ds:datastoreItem xmlns:ds="http://schemas.openxmlformats.org/officeDocument/2006/customXml" ds:itemID="{A5E4556C-8241-48BB-8880-A6E01C035E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884b44-ba03-4e34-8354-70a384fd35ef"/>
    <ds:schemaRef ds:uri="e9592969-00c4-45e9-9412-238d62ec0f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28953</TotalTime>
  <Words>3512</Words>
  <Application>Microsoft Office PowerPoint</Application>
  <PresentationFormat>On-screen Show (16:9)</PresentationFormat>
  <Paragraphs>264</Paragraphs>
  <Slides>20</Slides>
  <Notes>18</Notes>
  <HiddenSlides>4</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SA Water - 2022</vt:lpstr>
      <vt:lpstr>Notes for teachers</vt:lpstr>
      <vt:lpstr>Curriculum links </vt:lpstr>
      <vt:lpstr>PowerPoint Presentation</vt:lpstr>
      <vt:lpstr>PowerPoint Presentation</vt:lpstr>
      <vt:lpstr>PowerPoint Presentation</vt:lpstr>
      <vt:lpstr>PowerPoint Presentation</vt:lpstr>
      <vt:lpstr>Explained: the world’s water crisis </vt:lpstr>
      <vt:lpstr>Explained: the world’s water crisis </vt:lpstr>
      <vt:lpstr>Explained: the world’s water crisis </vt:lpstr>
      <vt:lpstr>PowerPoint Presentation</vt:lpstr>
      <vt:lpstr>Water security in South Australia</vt:lpstr>
      <vt:lpstr>A resilient water future</vt:lpstr>
      <vt:lpstr>Our challenges</vt:lpstr>
      <vt:lpstr>Our challenges</vt:lpstr>
      <vt:lpstr>Our challenges</vt:lpstr>
      <vt:lpstr>PowerPoint Presentation</vt:lpstr>
      <vt:lpstr>Design thinking for a resilient water future</vt:lpstr>
      <vt:lpstr>PowerPoint Presentation</vt:lpstr>
      <vt:lpstr>Notes for teachers</vt:lpstr>
      <vt:lpstr>Notes for teachers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Temme, Tarnya</dc:creator>
  <cp:lastModifiedBy>Cornish, Jade</cp:lastModifiedBy>
  <cp:revision>247</cp:revision>
  <dcterms:created xsi:type="dcterms:W3CDTF">2023-07-28T00:17:42Z</dcterms:created>
  <dcterms:modified xsi:type="dcterms:W3CDTF">2024-02-05T04:12:09Z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0x010100EAFA1205F02D9A4398DB7A27B3927DD3</vt:lpwstr>
  </property>
  <property fmtid="{D5CDD505-2E9C-101B-9397-08002B2CF9AE}" pid="3" name="MediaServiceImageTags">
    <vt:lpwstr/>
  </property>
  <property fmtid="{D5CDD505-2E9C-101B-9397-08002B2CF9AE}" pid="4" name="Business Process">
    <vt:lpwstr>118;#Marketing Management|b35bd59f-0b54-47d5-99fb-daaa997054f0</vt:lpwstr>
  </property>
</Properties>
</file>