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60" r:id="rId4"/>
  </p:sldMasterIdLst>
  <p:notesMasterIdLst>
    <p:notesMasterId r:id="rId26"/>
  </p:notesMasterIdLst>
  <p:sldIdLst>
    <p:sldId id="278" r:id="rId5"/>
    <p:sldId id="318" r:id="rId6"/>
    <p:sldId id="265" r:id="rId7"/>
    <p:sldId id="266" r:id="rId8"/>
    <p:sldId id="279" r:id="rId9"/>
    <p:sldId id="311" r:id="rId10"/>
    <p:sldId id="312" r:id="rId11"/>
    <p:sldId id="315" r:id="rId12"/>
    <p:sldId id="307" r:id="rId13"/>
    <p:sldId id="300" r:id="rId14"/>
    <p:sldId id="320" r:id="rId15"/>
    <p:sldId id="314" r:id="rId16"/>
    <p:sldId id="317" r:id="rId17"/>
    <p:sldId id="309" r:id="rId18"/>
    <p:sldId id="308" r:id="rId19"/>
    <p:sldId id="298" r:id="rId20"/>
    <p:sldId id="306" r:id="rId21"/>
    <p:sldId id="319" r:id="rId22"/>
    <p:sldId id="263" r:id="rId23"/>
    <p:sldId id="310" r:id="rId24"/>
    <p:sldId id="316"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D2"/>
    <a:srgbClr val="003C69"/>
    <a:srgbClr val="CD8ABC"/>
    <a:srgbClr val="FDB5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636BC-1551-6F78-ABEA-8047D40A5920}" v="4" dt="2024-01-30T06:14:20.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033" autoAdjust="0"/>
  </p:normalViewPr>
  <p:slideViewPr>
    <p:cSldViewPr snapToGrid="0">
      <p:cViewPr varScale="1">
        <p:scale>
          <a:sx n="104" d="100"/>
          <a:sy n="104" d="100"/>
        </p:scale>
        <p:origin x="1248" y="10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E0A9-A9AB-4FF7-8477-AEDC6CE5F488}" type="datetimeFigureOut">
              <a:rPr lang="en-AU" smtClean="0"/>
              <a:t>4/02/2024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F2EAD-7EE3-4B73-A17C-01DCDBE40E21}" type="slidenum">
              <a:rPr lang="en-AU" smtClean="0"/>
              <a:t>‹#›</a:t>
            </a:fld>
            <a:endParaRPr lang="en-AU"/>
          </a:p>
        </p:txBody>
      </p:sp>
    </p:spTree>
    <p:extLst>
      <p:ext uri="{BB962C8B-B14F-4D97-AF65-F5344CB8AC3E}">
        <p14:creationId xmlns:p14="http://schemas.microsoft.com/office/powerpoint/2010/main" val="16819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ahistoryhub.history.sa.gov.au/subjects/improved-sewerage-system-for-adelaid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lickr.com/photos/sawater/albums/72157628230035145/"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awater.com.au/education-and-community/education/the-wel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0dYk99S98J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a:t>
            </a:fld>
            <a:endParaRPr lang="en-AU"/>
          </a:p>
        </p:txBody>
      </p:sp>
    </p:spTree>
    <p:extLst>
      <p:ext uri="{BB962C8B-B14F-4D97-AF65-F5344CB8AC3E}">
        <p14:creationId xmlns:p14="http://schemas.microsoft.com/office/powerpoint/2010/main" val="924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Sanitation information from World Health Organisation, 2022: https://www.who.int/news-room/fact-sheets/detail/sanitation</a:t>
            </a:r>
          </a:p>
          <a:p>
            <a:endParaRPr lang="en-AU" dirty="0"/>
          </a:p>
          <a:p>
            <a:r>
              <a:rPr lang="en-AU" dirty="0"/>
              <a:t>TW: the information above mentions a risk of sexual assault. </a:t>
            </a:r>
          </a:p>
        </p:txBody>
      </p:sp>
      <p:sp>
        <p:nvSpPr>
          <p:cNvPr id="4" name="Slide Number Placeholder 3"/>
          <p:cNvSpPr>
            <a:spLocks noGrp="1"/>
          </p:cNvSpPr>
          <p:nvPr>
            <p:ph type="sldNum" sz="quarter" idx="5"/>
          </p:nvPr>
        </p:nvSpPr>
        <p:spPr/>
        <p:txBody>
          <a:bodyPr/>
          <a:lstStyle/>
          <a:p>
            <a:fld id="{81A15E6D-D566-4E8A-9FFF-253B978A121D}" type="slidenum">
              <a:rPr lang="en-AU" smtClean="0"/>
              <a:t>10</a:t>
            </a:fld>
            <a:endParaRPr lang="en-AU"/>
          </a:p>
        </p:txBody>
      </p:sp>
    </p:spTree>
    <p:extLst>
      <p:ext uri="{BB962C8B-B14F-4D97-AF65-F5344CB8AC3E}">
        <p14:creationId xmlns:p14="http://schemas.microsoft.com/office/powerpoint/2010/main" val="286717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A15E6D-D566-4E8A-9FFF-253B978A121D}" type="slidenum">
              <a:rPr lang="en-AU" smtClean="0"/>
              <a:t>11</a:t>
            </a:fld>
            <a:endParaRPr lang="en-AU"/>
          </a:p>
        </p:txBody>
      </p:sp>
    </p:spTree>
    <p:extLst>
      <p:ext uri="{BB962C8B-B14F-4D97-AF65-F5344CB8AC3E}">
        <p14:creationId xmlns:p14="http://schemas.microsoft.com/office/powerpoint/2010/main" val="114149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A15E6D-D566-4E8A-9FFF-253B978A121D}" type="slidenum">
              <a:rPr lang="en-AU" smtClean="0"/>
              <a:t>12</a:t>
            </a:fld>
            <a:endParaRPr lang="en-AU"/>
          </a:p>
        </p:txBody>
      </p:sp>
    </p:spTree>
    <p:extLst>
      <p:ext uri="{BB962C8B-B14F-4D97-AF65-F5344CB8AC3E}">
        <p14:creationId xmlns:p14="http://schemas.microsoft.com/office/powerpoint/2010/main" val="74742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More info: https://www.sawater.com.au/education-and-community/education/our-160-year-journey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https://migration.history.sa.gov.au/blog/fixing-adelaides-polluting-sewerage/#:~:text=In%201881%2C%20Adelaide%20became%20the,daily%20into%20the%20River%20Torrens.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Adelaide, from the River Torrens, 1886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https://antiqueprintmaproom.com/product/adelaide-from-the-river-torrens-frederic-b-schell/ (zoom in for a closer look via this link)</a:t>
            </a:r>
          </a:p>
        </p:txBody>
      </p:sp>
      <p:sp>
        <p:nvSpPr>
          <p:cNvPr id="4" name="Slide Number Placeholder 3"/>
          <p:cNvSpPr>
            <a:spLocks noGrp="1"/>
          </p:cNvSpPr>
          <p:nvPr>
            <p:ph type="sldNum" sz="quarter" idx="5"/>
          </p:nvPr>
        </p:nvSpPr>
        <p:spPr/>
        <p:txBody>
          <a:bodyPr/>
          <a:lstStyle/>
          <a:p>
            <a:fld id="{81A15E6D-D566-4E8A-9FFF-253B978A121D}" type="slidenum">
              <a:rPr lang="en-AU" smtClean="0"/>
              <a:t>13</a:t>
            </a:fld>
            <a:endParaRPr lang="en-AU"/>
          </a:p>
        </p:txBody>
      </p:sp>
    </p:spTree>
    <p:extLst>
      <p:ext uri="{BB962C8B-B14F-4D97-AF65-F5344CB8AC3E}">
        <p14:creationId xmlns:p14="http://schemas.microsoft.com/office/powerpoint/2010/main" val="415356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https://sahistoryhub.history.sa.gov.au/subjects/improved-sewerage-system-for-adelaide</a:t>
            </a:r>
            <a:endParaRPr lang="en-US"/>
          </a:p>
          <a:p>
            <a:endParaRPr lang="en-AU" dirty="0">
              <a:ea typeface="Calibri"/>
              <a:cs typeface="Calibri"/>
            </a:endParaRPr>
          </a:p>
          <a:p>
            <a:r>
              <a:rPr lang="en-AU" dirty="0">
                <a:ea typeface="Calibri"/>
                <a:cs typeface="Calibri"/>
              </a:rPr>
              <a:t>Images of Adelaide's sewer construction: </a:t>
            </a:r>
            <a:r>
              <a:rPr lang="en-AU" dirty="0">
                <a:hlinkClick r:id="rId4"/>
              </a:rPr>
              <a:t>https://www.flickr.com/photos/sawater/albums/72157628230035145/</a:t>
            </a:r>
            <a:r>
              <a:rPr lang="en-AU" dirty="0"/>
              <a:t> </a:t>
            </a:r>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81A15E6D-D566-4E8A-9FFF-253B978A121D}" type="slidenum">
              <a:rPr lang="en-AU" smtClean="0"/>
              <a:t>14</a:t>
            </a:fld>
            <a:endParaRPr lang="en-AU"/>
          </a:p>
        </p:txBody>
      </p:sp>
    </p:spTree>
    <p:extLst>
      <p:ext uri="{BB962C8B-B14F-4D97-AF65-F5344CB8AC3E}">
        <p14:creationId xmlns:p14="http://schemas.microsoft.com/office/powerpoint/2010/main" val="2457068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Construction photos of the Glenelg Wastewater Treatment Plant in 1904: https://www.flickr.com/photos/sawater/albums/72157665224770236</a:t>
            </a:r>
          </a:p>
        </p:txBody>
      </p:sp>
      <p:sp>
        <p:nvSpPr>
          <p:cNvPr id="4" name="Slide Number Placeholder 3"/>
          <p:cNvSpPr>
            <a:spLocks noGrp="1"/>
          </p:cNvSpPr>
          <p:nvPr>
            <p:ph type="sldNum" sz="quarter" idx="5"/>
          </p:nvPr>
        </p:nvSpPr>
        <p:spPr/>
        <p:txBody>
          <a:bodyPr/>
          <a:lstStyle/>
          <a:p>
            <a:fld id="{81A15E6D-D566-4E8A-9FFF-253B978A121D}" type="slidenum">
              <a:rPr lang="en-AU" smtClean="0"/>
              <a:t>15</a:t>
            </a:fld>
            <a:endParaRPr lang="en-AU"/>
          </a:p>
        </p:txBody>
      </p:sp>
    </p:spTree>
    <p:extLst>
      <p:ext uri="{BB962C8B-B14F-4D97-AF65-F5344CB8AC3E}">
        <p14:creationId xmlns:p14="http://schemas.microsoft.com/office/powerpoint/2010/main" val="1933319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ea typeface="Calibri"/>
                <a:cs typeface="Calibri"/>
              </a:rPr>
              <a:t>Wastewater is over 99% water when it first reaches the plant. It flows in and passes through the first screen to remove larger, inorganic objects. Guess what the most common thing removed at this stage is...? Wet wipes! They cause a lot of problems in the sewer system, blocking pipes and machinery. They have to be removed and sent to landfill, at a great expense for our wastewater plants. </a:t>
            </a:r>
          </a:p>
          <a:p>
            <a:pPr marL="228600" indent="-228600">
              <a:buAutoNum type="arabicPeriod"/>
            </a:pPr>
            <a:r>
              <a:rPr lang="en-US" dirty="0">
                <a:ea typeface="Calibri"/>
                <a:cs typeface="Calibri"/>
              </a:rPr>
              <a:t>Next the water goes through a grit vortex. This spins around very fast and spits out sand and grit, sort of like a salad spinner. </a:t>
            </a:r>
          </a:p>
          <a:p>
            <a:pPr marL="228600" indent="-228600">
              <a:buAutoNum type="arabicPeriod"/>
            </a:pPr>
            <a:r>
              <a:rPr lang="en-US" dirty="0">
                <a:ea typeface="Calibri"/>
                <a:cs typeface="Calibri"/>
              </a:rPr>
              <a:t>In primary sedimentation, the wastewater stays in large tanks for a few hours. This allows time for larger particles to settle by gravity on the bottom, where it is sucked up like a vacuum. This sludge is sent to a digestor. </a:t>
            </a:r>
          </a:p>
          <a:p>
            <a:pPr marL="685800" lvl="1" indent="-228600">
              <a:buFont typeface="Courier New"/>
              <a:buChar char="o"/>
            </a:pPr>
            <a:r>
              <a:rPr lang="en-US" dirty="0">
                <a:ea typeface="Calibri"/>
                <a:cs typeface="Calibri"/>
              </a:rPr>
              <a:t>A digestor simulates what's happening in your gut, with microorganisms processing nutrients. During this process, methane is produced. We call this methane biogas, and it's used to produce renewable energy. Our biggest wastewater treatment plant at Bolivar is powered almost completely by biogas! </a:t>
            </a:r>
          </a:p>
          <a:p>
            <a:pPr marL="228600" indent="-228600">
              <a:buAutoNum type="arabicPeriod"/>
            </a:pPr>
            <a:r>
              <a:rPr lang="en-US" dirty="0">
                <a:ea typeface="Calibri"/>
                <a:cs typeface="Calibri"/>
              </a:rPr>
              <a:t>In the activated sludge reactor, we produce the right conditions for naturally occurring bacteria to thrive. This population of bacteria, or 'biomass,' feeds on the nasty gasses like ammonia. This process can also take a few hours.</a:t>
            </a:r>
          </a:p>
          <a:p>
            <a:pPr marL="228600" indent="-228600">
              <a:buAutoNum type="arabicPeriod"/>
            </a:pPr>
            <a:r>
              <a:rPr lang="en-US" dirty="0">
                <a:ea typeface="Calibri"/>
                <a:cs typeface="Calibri"/>
              </a:rPr>
              <a:t>In the clarifier, the remaining sludge is separated and what is left is water that looks clean and clear. The water is still very high in nutrients at this stage.</a:t>
            </a:r>
          </a:p>
          <a:p>
            <a:pPr marL="228600" indent="-228600">
              <a:buAutoNum type="arabicPeriod"/>
            </a:pPr>
            <a:r>
              <a:rPr lang="en-US" dirty="0">
                <a:ea typeface="Calibri"/>
                <a:cs typeface="Calibri"/>
              </a:rPr>
              <a:t>Next the water flows into a lagoon where it is slowly disinfected by sunlight (UV). In some locations, the water is left to evaporate from here and return to the water cycle. Most lagoons lead to a natural waterway, like the ocean or a river, where the water can return after about 2 weeks in the sun. These lagoons are often favourite places for birds and other animals, as the water is so nutrient-rich that many plants and fish thrive. </a:t>
            </a:r>
          </a:p>
          <a:p>
            <a:pPr marL="228600" indent="-228600">
              <a:buAutoNum type="arabicPeriod"/>
            </a:pPr>
            <a:r>
              <a:rPr lang="en-US" dirty="0">
                <a:ea typeface="Calibri"/>
                <a:cs typeface="Calibri"/>
              </a:rPr>
              <a:t>We have water recycling plants at many of our sites, where the clean wastewater is treated again and disinfected. This water can be used to irrigate parklands, agriculture, and even some golf courses. </a:t>
            </a:r>
            <a:r>
              <a:rPr lang="en-US" dirty="0" err="1">
                <a:ea typeface="Calibri"/>
                <a:cs typeface="Calibri"/>
              </a:rPr>
              <a:t>Utilising</a:t>
            </a:r>
            <a:r>
              <a:rPr lang="en-US" dirty="0">
                <a:ea typeface="Calibri"/>
                <a:cs typeface="Calibri"/>
              </a:rPr>
              <a:t> recycled water like this reduces our demand on precious water sources such as reservoirs and rivers and the water treatment plants that make that water safe for drinking.  </a:t>
            </a:r>
          </a:p>
          <a:p>
            <a:pPr marL="228600" indent="-228600">
              <a:buAutoNum type="arabicPeriod"/>
            </a:pP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5BF2EAD-7EE3-4B73-A17C-01DCDBE40E21}" type="slidenum">
              <a:rPr lang="en-AU" smtClean="0"/>
              <a:t>16</a:t>
            </a:fld>
            <a:endParaRPr lang="en-AU"/>
          </a:p>
        </p:txBody>
      </p:sp>
    </p:spTree>
    <p:extLst>
      <p:ext uri="{BB962C8B-B14F-4D97-AF65-F5344CB8AC3E}">
        <p14:creationId xmlns:p14="http://schemas.microsoft.com/office/powerpoint/2010/main" val="86888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Wet wipes are a menace for our wastewater network, creating blockages in pipes that can cause household overflows, blocking wastewater intake machinery, and the high cost related to disposing of them in landfill. </a:t>
            </a:r>
          </a:p>
          <a:p>
            <a:r>
              <a:rPr lang="en-AU" dirty="0"/>
              <a:t>It’s up to all of us to be responsible about what we put down the toilet and drain in our homes, schools, and businesses. </a:t>
            </a:r>
          </a:p>
          <a:p>
            <a:endParaRPr lang="en-AU" dirty="0"/>
          </a:p>
          <a:p>
            <a:r>
              <a:rPr lang="en-AU" dirty="0"/>
              <a:t>The 3P's are the only things that should be flushed down the toilet – pee, poo, and (toilet) paper </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25BF2EAD-7EE3-4B73-A17C-01DCDBE40E21}" type="slidenum">
              <a:rPr lang="en-AU" smtClean="0"/>
              <a:t>17</a:t>
            </a:fld>
            <a:endParaRPr lang="en-AU"/>
          </a:p>
        </p:txBody>
      </p:sp>
    </p:spTree>
    <p:extLst>
      <p:ext uri="{BB962C8B-B14F-4D97-AF65-F5344CB8AC3E}">
        <p14:creationId xmlns:p14="http://schemas.microsoft.com/office/powerpoint/2010/main" val="69687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Pictured: SA Water team installing purple pipes for recycled water in the CBD, and recycled water used to irrigate parklands. </a:t>
            </a:r>
          </a:p>
        </p:txBody>
      </p:sp>
      <p:sp>
        <p:nvSpPr>
          <p:cNvPr id="4" name="Slide Number Placeholder 3"/>
          <p:cNvSpPr>
            <a:spLocks noGrp="1"/>
          </p:cNvSpPr>
          <p:nvPr>
            <p:ph type="sldNum" sz="quarter" idx="5"/>
          </p:nvPr>
        </p:nvSpPr>
        <p:spPr/>
        <p:txBody>
          <a:bodyPr/>
          <a:lstStyle/>
          <a:p>
            <a:fld id="{81A15E6D-D566-4E8A-9FFF-253B978A121D}" type="slidenum">
              <a:rPr lang="en-AU" smtClean="0"/>
              <a:t>18</a:t>
            </a:fld>
            <a:endParaRPr lang="en-AU"/>
          </a:p>
        </p:txBody>
      </p:sp>
    </p:spTree>
    <p:extLst>
      <p:ext uri="{BB962C8B-B14F-4D97-AF65-F5344CB8AC3E}">
        <p14:creationId xmlns:p14="http://schemas.microsoft.com/office/powerpoint/2010/main" val="358496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image shows a simple version of the water cycle and how we fit into it, including water sources, water treatment, water use in our homes, wastewater treatment, and our pipeline network that keeps it all moving. </a:t>
            </a:r>
          </a:p>
          <a:p>
            <a:r>
              <a:rPr lang="en-AU" dirty="0"/>
              <a:t>The water cycle reminds us that all the water that exists on earth today has always been here; we can’t make new water. We also use water for many different purposes, leading to competing demands. And with a growing population, a changing climate, and being the driest state in the driest inhabited continent on earth, we in South Australia understand the value of fresh water, and that it is sometimes hard to find. </a:t>
            </a:r>
          </a:p>
          <a:p>
            <a:endParaRPr lang="en-AU" dirty="0"/>
          </a:p>
          <a:p>
            <a:r>
              <a:rPr lang="en-AU" dirty="0"/>
              <a:t>If we used water but then our wastewater was not treated, how would that water return to the water cycle? How would that impact our environment? How would water security be impacted? </a:t>
            </a:r>
          </a:p>
          <a:p>
            <a:endParaRPr lang="en-AU" dirty="0"/>
          </a:p>
          <a:p>
            <a:r>
              <a:rPr lang="en-AU" dirty="0"/>
              <a:t>Here are some facts about our SA Water network. </a:t>
            </a:r>
          </a:p>
          <a:p>
            <a:pPr marL="171450" indent="-171450">
              <a:buFont typeface="Arial" panose="020B0604020202020204" pitchFamily="34" charset="0"/>
              <a:buChar char="•"/>
            </a:pPr>
            <a:r>
              <a:rPr lang="en-AU" dirty="0"/>
              <a:t>We deliver about 600 million litres (or megalitres) of clean, treated water around South Australia every day. </a:t>
            </a:r>
          </a:p>
          <a:p>
            <a:pPr marL="171450" indent="-171450">
              <a:buFont typeface="Arial" panose="020B0604020202020204" pitchFamily="34" charset="0"/>
              <a:buChar char="•"/>
            </a:pPr>
            <a:r>
              <a:rPr lang="en-AU" dirty="0"/>
              <a:t>We manage 44 water treatment plants, 28 wastewater treatment plants, and 10 desalination plants. </a:t>
            </a:r>
          </a:p>
          <a:p>
            <a:pPr marL="171450" indent="-171450">
              <a:buFont typeface="Arial" panose="020B0604020202020204" pitchFamily="34" charset="0"/>
              <a:buChar char="•"/>
            </a:pPr>
            <a:r>
              <a:rPr lang="en-AU" dirty="0"/>
              <a:t>We look after the locks and barrages on the Murray River that manage the flow of water.</a:t>
            </a:r>
          </a:p>
          <a:p>
            <a:pPr marL="171450" indent="-171450">
              <a:buFont typeface="Arial" panose="020B0604020202020204" pitchFamily="34" charset="0"/>
              <a:buChar char="•"/>
            </a:pPr>
            <a:r>
              <a:rPr lang="en-AU" dirty="0"/>
              <a:t>The Murray River is a very important water source for SA, providing about 50% of the state’s drinking water needs. </a:t>
            </a:r>
          </a:p>
          <a:p>
            <a:pPr marL="171450" indent="-171450">
              <a:buFont typeface="Arial" panose="020B0604020202020204" pitchFamily="34" charset="0"/>
              <a:buChar char="•"/>
            </a:pPr>
            <a:r>
              <a:rPr lang="en-AU" dirty="0"/>
              <a:t>Reservoirs are another important water source. We look after 16 reservoirs and the land around them. </a:t>
            </a:r>
          </a:p>
          <a:p>
            <a:pPr marL="171450" indent="-171450">
              <a:buFont typeface="Arial" panose="020B0604020202020204" pitchFamily="34" charset="0"/>
              <a:buChar char="•"/>
            </a:pPr>
            <a:r>
              <a:rPr lang="en-AU" dirty="0"/>
              <a:t>Our pipeline network is one of the biggest in the country, consisting of about 27,000km of pipeline – that’s enough to reach America and back. </a:t>
            </a:r>
          </a:p>
          <a:p>
            <a:pPr marL="171450" indent="-171450">
              <a:buFont typeface="Arial" panose="020B0604020202020204" pitchFamily="34" charset="0"/>
              <a:buChar char="•"/>
            </a:pPr>
            <a:r>
              <a:rPr lang="en-AU" dirty="0"/>
              <a:t>Including our wastewater and recycled water pipeline networks would take the total over 50,000km. </a:t>
            </a:r>
          </a:p>
          <a:p>
            <a:pPr marL="171450" indent="-171450">
              <a:buFont typeface="Arial" panose="020B0604020202020204" pitchFamily="34" charset="0"/>
              <a:buChar char="•"/>
            </a:pPr>
            <a:r>
              <a:rPr lang="en-AU" dirty="0"/>
              <a:t>We use renewable energy such as solar and biogas to power our treatment plants and pump stations.  </a:t>
            </a:r>
          </a:p>
        </p:txBody>
      </p:sp>
      <p:sp>
        <p:nvSpPr>
          <p:cNvPr id="4" name="Slide Number Placeholder 3"/>
          <p:cNvSpPr>
            <a:spLocks noGrp="1"/>
          </p:cNvSpPr>
          <p:nvPr>
            <p:ph type="sldNum" sz="quarter" idx="5"/>
          </p:nvPr>
        </p:nvSpPr>
        <p:spPr/>
        <p:txBody>
          <a:bodyPr/>
          <a:lstStyle/>
          <a:p>
            <a:fld id="{FF718604-DDA5-4454-85BB-0C1C0D331B40}" type="slidenum">
              <a:rPr lang="en-AU" smtClean="0"/>
              <a:t>19</a:t>
            </a:fld>
            <a:endParaRPr lang="en-AU"/>
          </a:p>
        </p:txBody>
      </p:sp>
    </p:spTree>
    <p:extLst>
      <p:ext uri="{BB962C8B-B14F-4D97-AF65-F5344CB8AC3E}">
        <p14:creationId xmlns:p14="http://schemas.microsoft.com/office/powerpoint/2010/main" val="34434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2</a:t>
            </a:fld>
            <a:endParaRPr lang="en-AU"/>
          </a:p>
        </p:txBody>
      </p:sp>
    </p:spTree>
    <p:extLst>
      <p:ext uri="{BB962C8B-B14F-4D97-AF65-F5344CB8AC3E}">
        <p14:creationId xmlns:p14="http://schemas.microsoft.com/office/powerpoint/2010/main" val="879233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task could be completed individually or in pairs or small groups. </a:t>
            </a:r>
          </a:p>
          <a:p>
            <a:endParaRPr lang="en-AU" dirty="0"/>
          </a:p>
          <a:p>
            <a:r>
              <a:rPr lang="en-AU" dirty="0"/>
              <a:t>Students may like to plan their own questions or select some of the suggested questions below: </a:t>
            </a:r>
          </a:p>
          <a:p>
            <a:pPr marL="171450" indent="-171450">
              <a:buFont typeface="Arial" panose="020B0604020202020204" pitchFamily="34" charset="0"/>
              <a:buChar char="•"/>
            </a:pPr>
            <a:r>
              <a:rPr lang="en-AU" dirty="0"/>
              <a:t>What do you remember about water at home when you were young? </a:t>
            </a:r>
          </a:p>
          <a:p>
            <a:pPr marL="171450" indent="-171450">
              <a:buFont typeface="Arial" panose="020B0604020202020204" pitchFamily="34" charset="0"/>
              <a:buChar char="•"/>
            </a:pPr>
            <a:r>
              <a:rPr lang="en-AU" dirty="0"/>
              <a:t>What was your drinking water like? </a:t>
            </a:r>
          </a:p>
          <a:p>
            <a:pPr marL="171450" indent="-171450">
              <a:buFont typeface="Arial" panose="020B0604020202020204" pitchFamily="34" charset="0"/>
              <a:buChar char="•"/>
            </a:pPr>
            <a:r>
              <a:rPr lang="en-AU" dirty="0"/>
              <a:t>Do you remember a time when not everyone had a toilet in their house? What did those people have instead? </a:t>
            </a:r>
          </a:p>
          <a:p>
            <a:pPr marL="171450" indent="-171450">
              <a:buFont typeface="Arial" panose="020B0604020202020204" pitchFamily="34" charset="0"/>
              <a:buChar char="•"/>
            </a:pPr>
            <a:r>
              <a:rPr lang="en-AU" dirty="0"/>
              <a:t>Have you ever used an outhouse? If so, what was it like? If not, do you remember hearing any stories about outhouses?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Was your house connected to a sewer system when you </a:t>
            </a:r>
            <a:r>
              <a:rPr lang="en-AU"/>
              <a:t>were young? </a:t>
            </a:r>
            <a:r>
              <a:rPr lang="en-AU" dirty="0"/>
              <a:t>If not, how old were you when it was connected?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Do you remember any issues with sewer pipes or drains over the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What do you think has been the best improvement for toilets and sewer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81A15E6D-D566-4E8A-9FFF-253B978A121D}" type="slidenum">
              <a:rPr lang="en-AU" smtClean="0"/>
              <a:t>20</a:t>
            </a:fld>
            <a:endParaRPr lang="en-AU"/>
          </a:p>
        </p:txBody>
      </p:sp>
    </p:spTree>
    <p:extLst>
      <p:ext uri="{BB962C8B-B14F-4D97-AF65-F5344CB8AC3E}">
        <p14:creationId xmlns:p14="http://schemas.microsoft.com/office/powerpoint/2010/main" val="3481666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hlinkClick r:id="rId3"/>
              </a:rPr>
              <a:t>https://www.sawater.com.au/education-and-community/education/the-well</a:t>
            </a:r>
            <a:r>
              <a:rPr lang="en-AU" sz="1200" dirty="0">
                <a:latin typeface="+mn-lt"/>
              </a:rPr>
              <a:t> </a:t>
            </a:r>
          </a:p>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21</a:t>
            </a:fld>
            <a:endParaRPr lang="en-AU"/>
          </a:p>
        </p:txBody>
      </p:sp>
    </p:spTree>
    <p:extLst>
      <p:ext uri="{BB962C8B-B14F-4D97-AF65-F5344CB8AC3E}">
        <p14:creationId xmlns:p14="http://schemas.microsoft.com/office/powerpoint/2010/main" val="170086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A15E6D-D566-4E8A-9FFF-253B978A121D}" type="slidenum">
              <a:rPr lang="en-AU" smtClean="0"/>
              <a:t>3</a:t>
            </a:fld>
            <a:endParaRPr lang="en-AU"/>
          </a:p>
        </p:txBody>
      </p:sp>
    </p:spTree>
    <p:extLst>
      <p:ext uri="{BB962C8B-B14F-4D97-AF65-F5344CB8AC3E}">
        <p14:creationId xmlns:p14="http://schemas.microsoft.com/office/powerpoint/2010/main" val="358941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acknowledge and respect the unique connection of the traditional owners of the land we’re on, and thank them for their ongoing, sustainable care and custodianship for land and culture in the past, present and future. </a:t>
            </a:r>
          </a:p>
        </p:txBody>
      </p:sp>
      <p:sp>
        <p:nvSpPr>
          <p:cNvPr id="4" name="Slide Number Placeholder 3"/>
          <p:cNvSpPr>
            <a:spLocks noGrp="1"/>
          </p:cNvSpPr>
          <p:nvPr>
            <p:ph type="sldNum" sz="quarter" idx="5"/>
          </p:nvPr>
        </p:nvSpPr>
        <p:spPr/>
        <p:txBody>
          <a:bodyPr/>
          <a:lstStyle/>
          <a:p>
            <a:fld id="{25BF2EAD-7EE3-4B73-A17C-01DCDBE40E21}" type="slidenum">
              <a:rPr lang="en-AU" smtClean="0"/>
              <a:t>4</a:t>
            </a:fld>
            <a:endParaRPr lang="en-AU"/>
          </a:p>
        </p:txBody>
      </p:sp>
    </p:spTree>
    <p:extLst>
      <p:ext uri="{BB962C8B-B14F-4D97-AF65-F5344CB8AC3E}">
        <p14:creationId xmlns:p14="http://schemas.microsoft.com/office/powerpoint/2010/main" val="898244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entury Gothic" panose="020B0502020202020204" pitchFamily="34" charset="0"/>
                <a:ea typeface="Calibri" panose="020F0502020204030204" pitchFamily="34" charset="0"/>
                <a:cs typeface="Times New Roman" panose="02020603050405020304" pitchFamily="18" charset="0"/>
              </a:rPr>
              <a:t>Simplify the question if needed, e.g. How did toilets work in the past?</a:t>
            </a:r>
          </a:p>
          <a:p>
            <a:endParaRPr lang="en-AU" sz="1800" dirty="0">
              <a:effectLst/>
              <a:latin typeface="Century Gothic" panose="020B0502020202020204" pitchFamily="34" charset="0"/>
              <a:cs typeface="Times New Roman" panose="02020603050405020304" pitchFamily="18" charset="0"/>
            </a:endParaRPr>
          </a:p>
          <a:p>
            <a:pPr algn="l"/>
            <a:r>
              <a:rPr lang="en-AU" sz="1800" dirty="0">
                <a:effectLst/>
                <a:latin typeface="Century Gothic" panose="020B0502020202020204" pitchFamily="34" charset="0"/>
                <a:cs typeface="Times New Roman" panose="02020603050405020304" pitchFamily="18" charset="0"/>
              </a:rPr>
              <a:t>Simple definition for sewage: </a:t>
            </a:r>
            <a:r>
              <a:rPr lang="en-AU" b="0" i="0" dirty="0">
                <a:solidFill>
                  <a:srgbClr val="4D5156"/>
                </a:solidFill>
                <a:effectLst/>
                <a:latin typeface="Google Sans"/>
              </a:rPr>
              <a:t>Sewage is </a:t>
            </a:r>
            <a:r>
              <a:rPr lang="en-AU" b="0" i="0" dirty="0">
                <a:solidFill>
                  <a:srgbClr val="040C28"/>
                </a:solidFill>
                <a:effectLst/>
                <a:latin typeface="Google Sans"/>
              </a:rPr>
              <a:t>waste matter such as faeces or dirty water from homes and factories, which flows away through sewers</a:t>
            </a:r>
            <a:r>
              <a:rPr lang="en-AU" b="0" i="0" dirty="0">
                <a:solidFill>
                  <a:srgbClr val="4D5156"/>
                </a:solidFill>
                <a:effectLst/>
                <a:latin typeface="Google Sans"/>
              </a:rPr>
              <a:t>.</a:t>
            </a:r>
            <a:endParaRPr lang="en-AU" b="0" i="0" dirty="0">
              <a:solidFill>
                <a:srgbClr val="202124"/>
              </a:solidFill>
              <a:effectLs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5</a:t>
            </a:fld>
            <a:endParaRPr lang="en-AU"/>
          </a:p>
        </p:txBody>
      </p:sp>
    </p:spTree>
    <p:extLst>
      <p:ext uri="{BB962C8B-B14F-4D97-AF65-F5344CB8AC3E}">
        <p14:creationId xmlns:p14="http://schemas.microsoft.com/office/powerpoint/2010/main" val="193370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A brief history of toilets - Francis de </a:t>
            </a:r>
            <a:r>
              <a:rPr lang="en-AU" dirty="0" err="1">
                <a:hlinkClick r:id="rId3"/>
              </a:rPr>
              <a:t>los</a:t>
            </a:r>
            <a:r>
              <a:rPr lang="en-AU" dirty="0">
                <a:hlinkClick r:id="rId3"/>
              </a:rPr>
              <a:t> Reyes</a:t>
            </a:r>
            <a:r>
              <a:rPr lang="en-AU" dirty="0"/>
              <a:t>, Ted Ed, 2021</a:t>
            </a:r>
          </a:p>
          <a:p>
            <a:r>
              <a:rPr lang="en-AU" dirty="0"/>
              <a:t>https://www.youtube.com/watch?v=0dYk99S98Jc</a:t>
            </a:r>
          </a:p>
          <a:p>
            <a:endParaRPr lang="en-AU" dirty="0"/>
          </a:p>
          <a:p>
            <a:r>
              <a:rPr lang="en-AU" sz="1200" b="0" i="0" dirty="0">
                <a:solidFill>
                  <a:srgbClr val="000000"/>
                </a:solidFill>
                <a:effectLst/>
                <a:latin typeface="Century Gothic" panose="020B0502020202020204" pitchFamily="34" charset="0"/>
              </a:rPr>
              <a:t>We suggest watching the documentary as a class without students taking notes, and then after a break and some discussion, watch it again with students directed to take notes based on the questions on the following slide. You may like to copy and print these questions as a worksheet. </a:t>
            </a:r>
          </a:p>
          <a:p>
            <a:r>
              <a:rPr lang="en-AU" sz="1200" b="0" i="0" dirty="0">
                <a:solidFill>
                  <a:srgbClr val="000000"/>
                </a:solidFill>
                <a:effectLst/>
                <a:latin typeface="Century Gothic" panose="020B0502020202020204" pitchFamily="34" charset="0"/>
              </a:rPr>
              <a:t>Check out The Well site for more resources and excursions. Contact the education team via thewell@sawater.com.au with any questions or feedback about this resource. </a:t>
            </a:r>
          </a:p>
          <a:p>
            <a:endParaRPr lang="en-AU" sz="1200" b="0" i="0" dirty="0">
              <a:solidFill>
                <a:srgbClr val="000000"/>
              </a:solidFill>
              <a:effectLst/>
              <a:latin typeface="Century Gothic" panose="020B0502020202020204" pitchFamily="34" charset="0"/>
            </a:endParaRPr>
          </a:p>
          <a:p>
            <a:r>
              <a:rPr lang="en-AU" sz="1200" b="0" i="0" dirty="0">
                <a:solidFill>
                  <a:srgbClr val="000000"/>
                </a:solidFill>
                <a:effectLst/>
                <a:latin typeface="Century Gothic" panose="020B0502020202020204" pitchFamily="34" charset="0"/>
              </a:rPr>
              <a:t>Answers: </a:t>
            </a:r>
          </a:p>
          <a:p>
            <a:pPr marL="228600" indent="-228600">
              <a:buAutoNum type="arabicPeriod"/>
            </a:pPr>
            <a:r>
              <a:rPr lang="en-AU" sz="1200" b="0" i="0" dirty="0">
                <a:solidFill>
                  <a:srgbClr val="000000"/>
                </a:solidFill>
                <a:effectLst/>
                <a:latin typeface="Century Gothic" panose="020B0502020202020204" pitchFamily="34" charset="0"/>
              </a:rPr>
              <a:t>Roman</a:t>
            </a:r>
          </a:p>
          <a:p>
            <a:pPr marL="228600" indent="-228600">
              <a:buAutoNum type="arabicPeriod"/>
            </a:pPr>
            <a:r>
              <a:rPr lang="en-AU" sz="1200" b="0" i="0" dirty="0" err="1">
                <a:solidFill>
                  <a:srgbClr val="000000"/>
                </a:solidFill>
                <a:effectLst/>
                <a:latin typeface="Century Gothic" panose="020B0502020202020204" pitchFamily="34" charset="0"/>
              </a:rPr>
              <a:t>Dysentary</a:t>
            </a:r>
            <a:endParaRPr lang="en-AU" sz="1200" b="0" i="0" dirty="0">
              <a:solidFill>
                <a:srgbClr val="000000"/>
              </a:solidFill>
              <a:effectLst/>
              <a:latin typeface="Century Gothic" panose="020B0502020202020204" pitchFamily="34" charset="0"/>
            </a:endParaRPr>
          </a:p>
          <a:p>
            <a:pPr marL="228600" indent="-228600">
              <a:buAutoNum type="arabicPeriod"/>
            </a:pPr>
            <a:r>
              <a:rPr lang="en-AU" sz="1200" b="0" i="0" dirty="0">
                <a:solidFill>
                  <a:srgbClr val="000000"/>
                </a:solidFill>
                <a:effectLst/>
                <a:latin typeface="Century Gothic" panose="020B0502020202020204" pitchFamily="34" charset="0"/>
              </a:rPr>
              <a:t>Louis Pasteur</a:t>
            </a:r>
          </a:p>
          <a:p>
            <a:pPr marL="228600" indent="-228600">
              <a:buAutoNum type="arabicPeriod"/>
            </a:pPr>
            <a:r>
              <a:rPr lang="en-AU" sz="1200" b="0" i="0" dirty="0">
                <a:solidFill>
                  <a:srgbClr val="000000"/>
                </a:solidFill>
                <a:effectLst/>
                <a:latin typeface="Century Gothic" panose="020B0502020202020204" pitchFamily="34" charset="0"/>
              </a:rPr>
              <a:t>BC</a:t>
            </a:r>
          </a:p>
          <a:p>
            <a:pPr marL="228600" indent="-228600">
              <a:buAutoNum type="arabicPeriod"/>
            </a:pPr>
            <a:r>
              <a:rPr lang="en-AU" sz="1200" b="0" i="0" dirty="0">
                <a:solidFill>
                  <a:srgbClr val="000000"/>
                </a:solidFill>
                <a:effectLst/>
                <a:latin typeface="Century Gothic" panose="020B0502020202020204" pitchFamily="34" charset="0"/>
              </a:rPr>
              <a:t>It was given to pigs to eat it </a:t>
            </a:r>
          </a:p>
          <a:p>
            <a:pPr marL="228600" indent="-228600">
              <a:buAutoNum type="arabicPeriod"/>
            </a:pPr>
            <a:r>
              <a:rPr lang="en-AU" sz="1200" b="0" i="0" dirty="0">
                <a:solidFill>
                  <a:srgbClr val="000000"/>
                </a:solidFill>
                <a:effectLst/>
                <a:latin typeface="Century Gothic" panose="020B0502020202020204" pitchFamily="34" charset="0"/>
              </a:rPr>
              <a:t>They were responsible for wiping the King’s bum</a:t>
            </a:r>
          </a:p>
          <a:p>
            <a:pPr marL="228600" indent="-228600">
              <a:buAutoNum type="arabicPeriod"/>
            </a:pPr>
            <a:r>
              <a:rPr lang="en-AU" sz="1200" b="0" i="0" dirty="0">
                <a:solidFill>
                  <a:srgbClr val="000000"/>
                </a:solidFill>
                <a:effectLst/>
                <a:latin typeface="Century Gothic" panose="020B0502020202020204" pitchFamily="34" charset="0"/>
              </a:rPr>
              <a:t>To reduce bad smells coming back up the sewer pipe</a:t>
            </a:r>
          </a:p>
          <a:p>
            <a:pPr marL="228600" indent="-228600">
              <a:buAutoNum type="arabicPeriod"/>
            </a:pPr>
            <a:r>
              <a:rPr lang="en-AU" sz="1200" b="0" i="0">
                <a:solidFill>
                  <a:srgbClr val="000000"/>
                </a:solidFill>
                <a:effectLst/>
                <a:latin typeface="Century Gothic" panose="020B0502020202020204" pitchFamily="34" charset="0"/>
              </a:rPr>
              <a:t>___</a:t>
            </a:r>
            <a:endParaRPr lang="en-AU" sz="1200" b="0" i="0" dirty="0">
              <a:solidFill>
                <a:srgbClr val="000000"/>
              </a:solidFill>
              <a:effectLst/>
              <a:latin typeface="Century Gothic" panose="020B0502020202020204" pitchFamily="34" charset="0"/>
            </a:endParaRP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6</a:t>
            </a:fld>
            <a:endParaRPr lang="en-AU"/>
          </a:p>
        </p:txBody>
      </p:sp>
    </p:spTree>
    <p:extLst>
      <p:ext uri="{BB962C8B-B14F-4D97-AF65-F5344CB8AC3E}">
        <p14:creationId xmlns:p14="http://schemas.microsoft.com/office/powerpoint/2010/main" val="273493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questions extend student learning and encourage them to reflect and consider different perspectives.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the first question, encourage students to think beyond it being gross – consider gender equality, safety, access, hygiene,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suggest students have an extra 10 minutes to consider these questions, sharing in pairs or small groups, and finishing with class discussion. </a:t>
            </a:r>
          </a:p>
        </p:txBody>
      </p:sp>
      <p:sp>
        <p:nvSpPr>
          <p:cNvPr id="4" name="Slide Number Placeholder 3"/>
          <p:cNvSpPr>
            <a:spLocks noGrp="1"/>
          </p:cNvSpPr>
          <p:nvPr>
            <p:ph type="sldNum" sz="quarter" idx="5"/>
          </p:nvPr>
        </p:nvSpPr>
        <p:spPr/>
        <p:txBody>
          <a:bodyPr/>
          <a:lstStyle/>
          <a:p>
            <a:fld id="{25BF2EAD-7EE3-4B73-A17C-01DCDBE40E21}" type="slidenum">
              <a:rPr lang="en-AU" smtClean="0"/>
              <a:t>7</a:t>
            </a:fld>
            <a:endParaRPr lang="en-AU"/>
          </a:p>
        </p:txBody>
      </p:sp>
    </p:spTree>
    <p:extLst>
      <p:ext uri="{BB962C8B-B14F-4D97-AF65-F5344CB8AC3E}">
        <p14:creationId xmlns:p14="http://schemas.microsoft.com/office/powerpoint/2010/main" val="268099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like to think/pair/share again, or just have a class discussion and brainstorm on the board. </a:t>
            </a:r>
          </a:p>
          <a:p>
            <a:endParaRPr lang="en-AU" dirty="0"/>
          </a:p>
          <a:p>
            <a:r>
              <a:rPr lang="en-AU" dirty="0"/>
              <a:t>Encourage students to consider the following: </a:t>
            </a:r>
          </a:p>
          <a:p>
            <a:pPr marL="171450" indent="-171450">
              <a:buFont typeface="Arial" panose="020B0604020202020204" pitchFamily="34" charset="0"/>
              <a:buChar char="•"/>
            </a:pPr>
            <a:r>
              <a:rPr lang="en-AU" dirty="0"/>
              <a:t>practicality (Where would people defecate? How would we dispose of that waste?)</a:t>
            </a:r>
          </a:p>
          <a:p>
            <a:pPr marL="171450" indent="-171450">
              <a:buFont typeface="Arial" panose="020B0604020202020204" pitchFamily="34" charset="0"/>
              <a:buChar char="•"/>
            </a:pPr>
            <a:r>
              <a:rPr lang="en-AU" dirty="0"/>
              <a:t>how our workplaces and public spaces might change</a:t>
            </a:r>
          </a:p>
          <a:p>
            <a:pPr marL="171450" indent="-171450">
              <a:buFont typeface="Arial" panose="020B0604020202020204" pitchFamily="34" charset="0"/>
              <a:buChar char="•"/>
            </a:pPr>
            <a:r>
              <a:rPr lang="en-AU" dirty="0"/>
              <a:t>hygiene </a:t>
            </a:r>
          </a:p>
          <a:p>
            <a:pPr marL="171450" indent="-171450">
              <a:buFont typeface="Arial" panose="020B0604020202020204" pitchFamily="34" charset="0"/>
              <a:buChar char="•"/>
            </a:pPr>
            <a:r>
              <a:rPr lang="en-AU" dirty="0"/>
              <a:t>the spread of disease and how that would be managed </a:t>
            </a:r>
          </a:p>
          <a:p>
            <a:pPr marL="171450" indent="-171450">
              <a:buFont typeface="Arial" panose="020B0604020202020204" pitchFamily="34" charset="0"/>
              <a:buChar char="•"/>
            </a:pPr>
            <a:r>
              <a:rPr lang="en-AU" dirty="0"/>
              <a:t>impacts on hospitals and healthcare settings</a:t>
            </a:r>
          </a:p>
          <a:p>
            <a:pPr marL="171450" indent="-171450">
              <a:buFont typeface="Arial" panose="020B0604020202020204" pitchFamily="34" charset="0"/>
              <a:buChar char="•"/>
            </a:pPr>
            <a:r>
              <a:rPr lang="en-AU" dirty="0"/>
              <a:t>the products that would be needed and in high demand </a:t>
            </a:r>
          </a:p>
          <a:p>
            <a:pPr marL="171450" indent="-171450">
              <a:buFont typeface="Arial" panose="020B0604020202020204" pitchFamily="34" charset="0"/>
              <a:buChar char="•"/>
            </a:pPr>
            <a:r>
              <a:rPr lang="en-AU" dirty="0"/>
              <a:t>environmental impacts</a:t>
            </a:r>
          </a:p>
          <a:p>
            <a:pPr marL="171450" indent="-171450">
              <a:buFont typeface="Arial" panose="020B0604020202020204" pitchFamily="34" charset="0"/>
              <a:buChar char="•"/>
            </a:pPr>
            <a:r>
              <a:rPr lang="en-AU" dirty="0"/>
              <a:t>people being impacted in different ways (e.g. how would people with disabilities manage? People living in metro apartments vs regional areas? Who might end up doing the dirty, smelly, dangerous jobs? Would men and women have different experiences?)</a:t>
            </a:r>
          </a:p>
        </p:txBody>
      </p:sp>
      <p:sp>
        <p:nvSpPr>
          <p:cNvPr id="4" name="Slide Number Placeholder 3"/>
          <p:cNvSpPr>
            <a:spLocks noGrp="1"/>
          </p:cNvSpPr>
          <p:nvPr>
            <p:ph type="sldNum" sz="quarter" idx="5"/>
          </p:nvPr>
        </p:nvSpPr>
        <p:spPr/>
        <p:txBody>
          <a:bodyPr/>
          <a:lstStyle/>
          <a:p>
            <a:fld id="{81A15E6D-D566-4E8A-9FFF-253B978A121D}" type="slidenum">
              <a:rPr lang="en-AU" smtClean="0"/>
              <a:t>8</a:t>
            </a:fld>
            <a:endParaRPr lang="en-AU"/>
          </a:p>
        </p:txBody>
      </p:sp>
    </p:spTree>
    <p:extLst>
      <p:ext uri="{BB962C8B-B14F-4D97-AF65-F5344CB8AC3E}">
        <p14:creationId xmlns:p14="http://schemas.microsoft.com/office/powerpoint/2010/main" val="60095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When viewing the earlier video, were students shocked that billions of people around the world still do not have access to toilets or wastewater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Water and sanitation description and background: https://sdgs.un.org/topics/water-and-sanitation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Full infographic: https://sdgs.un.org/goals/goal6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81A15E6D-D566-4E8A-9FFF-253B978A121D}" type="slidenum">
              <a:rPr lang="en-AU" smtClean="0"/>
              <a:t>9</a:t>
            </a:fld>
            <a:endParaRPr lang="en-AU"/>
          </a:p>
        </p:txBody>
      </p:sp>
    </p:spTree>
    <p:extLst>
      <p:ext uri="{BB962C8B-B14F-4D97-AF65-F5344CB8AC3E}">
        <p14:creationId xmlns:p14="http://schemas.microsoft.com/office/powerpoint/2010/main" val="3847907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3" y="0"/>
            <a:ext cx="8816094" cy="5143498"/>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
            <a:extLst>
              <a:ext uri="{FF2B5EF4-FFF2-40B4-BE49-F238E27FC236}">
                <a16:creationId xmlns:a16="http://schemas.microsoft.com/office/drawing/2014/main" id="{C978F1D6-5996-AE3F-B953-B61057CCE54A}"/>
              </a:ext>
            </a:extLst>
          </p:cNvPr>
          <p:cNvSpPr>
            <a:spLocks noGrp="1"/>
          </p:cNvSpPr>
          <p:nvPr>
            <p:ph type="body" idx="13"/>
          </p:nvPr>
        </p:nvSpPr>
        <p:spPr>
          <a:xfrm>
            <a:off x="464561" y="3510087"/>
            <a:ext cx="5506748" cy="873650"/>
          </a:xfrm>
          <a:prstGeom prst="rect">
            <a:avLst/>
          </a:prstGeom>
        </p:spPr>
        <p:txBody>
          <a:bodyPr/>
          <a:lstStyle>
            <a:lvl1pPr marL="0" indent="0">
              <a:buNone/>
              <a:defRPr sz="1800">
                <a:solidFill>
                  <a:srgbClr val="003C69"/>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AE78DEAA-3BAB-C374-C826-4D579E71CD1E}"/>
              </a:ext>
            </a:extLst>
          </p:cNvPr>
          <p:cNvSpPr>
            <a:spLocks noGrp="1"/>
          </p:cNvSpPr>
          <p:nvPr>
            <p:ph type="body" idx="14" hasCustomPrompt="1"/>
          </p:nvPr>
        </p:nvSpPr>
        <p:spPr>
          <a:xfrm>
            <a:off x="464561" y="1597064"/>
            <a:ext cx="5506748" cy="873650"/>
          </a:xfrm>
          <a:prstGeom prst="rect">
            <a:avLst/>
          </a:prstGeom>
        </p:spPr>
        <p:txBody>
          <a:bodyPr/>
          <a:lstStyle>
            <a:lvl1pPr marL="0" indent="0">
              <a:buNone/>
              <a:defRPr sz="4500">
                <a:solidFill>
                  <a:srgbClr val="003C69"/>
                </a:solidFill>
                <a:latin typeface="+mj-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title styles</a:t>
            </a:r>
          </a:p>
        </p:txBody>
      </p:sp>
      <p:sp>
        <p:nvSpPr>
          <p:cNvPr id="11" name="Arc 10">
            <a:extLst>
              <a:ext uri="{FF2B5EF4-FFF2-40B4-BE49-F238E27FC236}">
                <a16:creationId xmlns:a16="http://schemas.microsoft.com/office/drawing/2014/main" id="{0FEC2B4B-FEE7-4E9A-2A72-9B49ED69CFE0}"/>
              </a:ext>
            </a:extLst>
          </p:cNvPr>
          <p:cNvSpPr/>
          <p:nvPr userDrawn="1"/>
        </p:nvSpPr>
        <p:spPr>
          <a:xfrm rot="11689435">
            <a:off x="8829939" y="385157"/>
            <a:ext cx="765060" cy="360737"/>
          </a:xfrm>
          <a:prstGeom prst="arc">
            <a:avLst>
              <a:gd name="adj1" fmla="val 16200000"/>
              <a:gd name="adj2" fmla="val 20748404"/>
            </a:avLst>
          </a:prstGeom>
          <a:ln w="244475">
            <a:solidFill>
              <a:srgbClr val="1A8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Text Placeholder 9">
            <a:extLst>
              <a:ext uri="{FF2B5EF4-FFF2-40B4-BE49-F238E27FC236}">
                <a16:creationId xmlns:a16="http://schemas.microsoft.com/office/drawing/2014/main" id="{7C4436EE-A0D6-1AFB-3784-9F4AF3EBAA3B}"/>
              </a:ext>
            </a:extLst>
          </p:cNvPr>
          <p:cNvSpPr>
            <a:spLocks noGrp="1"/>
          </p:cNvSpPr>
          <p:nvPr>
            <p:ph type="body" sz="quarter" idx="15" hasCustomPrompt="1"/>
          </p:nvPr>
        </p:nvSpPr>
        <p:spPr>
          <a:xfrm>
            <a:off x="464561" y="4462973"/>
            <a:ext cx="1555037" cy="252000"/>
          </a:xfrm>
          <a:prstGeom prst="rect">
            <a:avLst/>
          </a:prstGeom>
        </p:spPr>
        <p:txBody>
          <a:bodyPr>
            <a:noAutofit/>
          </a:bodyPr>
          <a:lstStyle>
            <a:lvl1pPr>
              <a:defRPr sz="1200">
                <a:solidFill>
                  <a:schemeClr val="tx2"/>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93177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Internal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2B4862-83B8-9EDB-0178-BD73945CDB1C}"/>
              </a:ext>
            </a:extLst>
          </p:cNvPr>
          <p:cNvPicPr>
            <a:picLocks noChangeAspect="1"/>
          </p:cNvPicPr>
          <p:nvPr userDrawn="1"/>
        </p:nvPicPr>
        <p:blipFill>
          <a:blip r:embed="rId2"/>
          <a:srcRect/>
          <a:stretch/>
        </p:blipFill>
        <p:spPr>
          <a:xfrm>
            <a:off x="156317" y="0"/>
            <a:ext cx="8831365" cy="5152407"/>
          </a:xfrm>
          <a:prstGeom prst="rect">
            <a:avLst/>
          </a:prstGeom>
        </p:spPr>
      </p:pic>
      <p:sp>
        <p:nvSpPr>
          <p:cNvPr id="11" name="Rectangle 10">
            <a:extLst>
              <a:ext uri="{FF2B5EF4-FFF2-40B4-BE49-F238E27FC236}">
                <a16:creationId xmlns:a16="http://schemas.microsoft.com/office/drawing/2014/main" id="{EEBF39B3-A3DF-434D-60B2-529A6A2AB754}"/>
              </a:ext>
            </a:extLst>
          </p:cNvPr>
          <p:cNvSpPr/>
          <p:nvPr userDrawn="1"/>
        </p:nvSpPr>
        <p:spPr>
          <a:xfrm>
            <a:off x="0" y="0"/>
            <a:ext cx="192881" cy="5143500"/>
          </a:xfrm>
          <a:prstGeom prst="rect">
            <a:avLst/>
          </a:prstGeom>
          <a:solidFill>
            <a:srgbClr val="FDB5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58968D4-B569-AEC0-D9E5-257146A6CA1C}"/>
              </a:ext>
            </a:extLst>
          </p:cNvPr>
          <p:cNvSpPr/>
          <p:nvPr userDrawn="1"/>
        </p:nvSpPr>
        <p:spPr>
          <a:xfrm>
            <a:off x="8951119" y="0"/>
            <a:ext cx="192881" cy="5143500"/>
          </a:xfrm>
          <a:prstGeom prst="rect">
            <a:avLst/>
          </a:prstGeom>
          <a:solidFill>
            <a:srgbClr val="FDB5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F76A0A7B-7FFE-1622-A20E-79D583B81CF9}"/>
              </a:ext>
            </a:extLst>
          </p:cNvPr>
          <p:cNvSpPr/>
          <p:nvPr userDrawn="1"/>
        </p:nvSpPr>
        <p:spPr>
          <a:xfrm rot="20783672">
            <a:off x="-70001" y="1720677"/>
            <a:ext cx="362354" cy="249306"/>
          </a:xfrm>
          <a:prstGeom prst="roundRect">
            <a:avLst>
              <a:gd name="adj" fmla="val 37562"/>
            </a:avLst>
          </a:prstGeom>
          <a:solidFill>
            <a:srgbClr val="CD8A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95C9F386-C735-3154-48FC-9AB5D9DF02E6}"/>
              </a:ext>
            </a:extLst>
          </p:cNvPr>
          <p:cNvSpPr/>
          <p:nvPr userDrawn="1"/>
        </p:nvSpPr>
        <p:spPr>
          <a:xfrm rot="20260705">
            <a:off x="8839167" y="1214492"/>
            <a:ext cx="362354" cy="249306"/>
          </a:xfrm>
          <a:prstGeom prst="roundRect">
            <a:avLst>
              <a:gd name="adj" fmla="val 37562"/>
            </a:avLst>
          </a:prstGeom>
          <a:solidFill>
            <a:srgbClr val="CD8A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2578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Internal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523FF6-63AC-3E0B-480F-5D1871CC2C46}"/>
              </a:ext>
            </a:extLst>
          </p:cNvPr>
          <p:cNvSpPr/>
          <p:nvPr userDrawn="1"/>
        </p:nvSpPr>
        <p:spPr>
          <a:xfrm>
            <a:off x="0" y="0"/>
            <a:ext cx="9144000"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532DC80A-B870-3CE1-E1FA-DB4D16B01B34}"/>
              </a:ext>
            </a:extLst>
          </p:cNvPr>
          <p:cNvPicPr>
            <a:picLocks noChangeAspect="1"/>
          </p:cNvPicPr>
          <p:nvPr userDrawn="1"/>
        </p:nvPicPr>
        <p:blipFill>
          <a:blip r:embed="rId2"/>
          <a:srcRect t="12730" b="12730"/>
          <a:stretch/>
        </p:blipFill>
        <p:spPr>
          <a:xfrm>
            <a:off x="7515893" y="4268931"/>
            <a:ext cx="1316184" cy="713509"/>
          </a:xfrm>
          <a:prstGeom prst="rect">
            <a:avLst/>
          </a:prstGeom>
        </p:spPr>
      </p:pic>
      <p:grpSp>
        <p:nvGrpSpPr>
          <p:cNvPr id="9" name="Group 8">
            <a:extLst>
              <a:ext uri="{FF2B5EF4-FFF2-40B4-BE49-F238E27FC236}">
                <a16:creationId xmlns:a16="http://schemas.microsoft.com/office/drawing/2014/main" id="{3165897F-2894-6215-F976-F3AE9B4D68E6}"/>
              </a:ext>
            </a:extLst>
          </p:cNvPr>
          <p:cNvGrpSpPr/>
          <p:nvPr userDrawn="1"/>
        </p:nvGrpSpPr>
        <p:grpSpPr>
          <a:xfrm>
            <a:off x="6187645" y="-7947"/>
            <a:ext cx="2956355" cy="2443482"/>
            <a:chOff x="6011368" y="2345687"/>
            <a:chExt cx="2956355" cy="2443482"/>
          </a:xfrm>
        </p:grpSpPr>
        <p:pic>
          <p:nvPicPr>
            <p:cNvPr id="8" name="Picture 7" descr="A yellow line on a black background&#10;&#10;Description automatically generated">
              <a:extLst>
                <a:ext uri="{FF2B5EF4-FFF2-40B4-BE49-F238E27FC236}">
                  <a16:creationId xmlns:a16="http://schemas.microsoft.com/office/drawing/2014/main" id="{3EE0513B-1DF1-E254-FE8E-32579F97E3D4}"/>
                </a:ext>
              </a:extLst>
            </p:cNvPr>
            <p:cNvPicPr>
              <a:picLocks noChangeAspect="1"/>
            </p:cNvPicPr>
            <p:nvPr userDrawn="1"/>
          </p:nvPicPr>
          <p:blipFill>
            <a:blip r:embed="rId3"/>
            <a:stretch>
              <a:fillRect/>
            </a:stretch>
          </p:blipFill>
          <p:spPr>
            <a:xfrm rot="20437709">
              <a:off x="6233198" y="2345687"/>
              <a:ext cx="2734525" cy="2412594"/>
            </a:xfrm>
            <a:prstGeom prst="rect">
              <a:avLst/>
            </a:prstGeom>
          </p:spPr>
        </p:pic>
        <p:pic>
          <p:nvPicPr>
            <p:cNvPr id="6" name="Picture 5" descr="A purple blob with blue text&#10;&#10;Description automatically generated">
              <a:extLst>
                <a:ext uri="{FF2B5EF4-FFF2-40B4-BE49-F238E27FC236}">
                  <a16:creationId xmlns:a16="http://schemas.microsoft.com/office/drawing/2014/main" id="{25648E72-6949-0610-91B5-EE5B295F9AFC}"/>
                </a:ext>
              </a:extLst>
            </p:cNvPr>
            <p:cNvPicPr>
              <a:picLocks noChangeAspect="1"/>
            </p:cNvPicPr>
            <p:nvPr userDrawn="1"/>
          </p:nvPicPr>
          <p:blipFill>
            <a:blip r:embed="rId4"/>
            <a:stretch>
              <a:fillRect/>
            </a:stretch>
          </p:blipFill>
          <p:spPr>
            <a:xfrm>
              <a:off x="6011368" y="2571750"/>
              <a:ext cx="2513305" cy="2217419"/>
            </a:xfrm>
            <a:prstGeom prst="rect">
              <a:avLst/>
            </a:prstGeom>
          </p:spPr>
        </p:pic>
      </p:grpSp>
      <p:sp>
        <p:nvSpPr>
          <p:cNvPr id="15" name="Content Placeholder 2">
            <a:extLst>
              <a:ext uri="{FF2B5EF4-FFF2-40B4-BE49-F238E27FC236}">
                <a16:creationId xmlns:a16="http://schemas.microsoft.com/office/drawing/2014/main" id="{56DC0334-1F79-3218-04E7-197E71BB7F1D}"/>
              </a:ext>
            </a:extLst>
          </p:cNvPr>
          <p:cNvSpPr>
            <a:spLocks noGrp="1"/>
          </p:cNvSpPr>
          <p:nvPr>
            <p:ph idx="11"/>
          </p:nvPr>
        </p:nvSpPr>
        <p:spPr>
          <a:xfrm>
            <a:off x="319078" y="1170135"/>
            <a:ext cx="6973200" cy="2530800"/>
          </a:xfrm>
          <a:prstGeom prst="rect">
            <a:avLst/>
          </a:prstGeom>
        </p:spPr>
        <p:txBody>
          <a:bodyPr/>
          <a:lstStyle>
            <a:lvl1pPr>
              <a:spcBef>
                <a:spcPts val="300"/>
              </a:spcBef>
              <a:defRPr baseline="0">
                <a:solidFill>
                  <a:schemeClr val="bg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bg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bg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bg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a:extLst>
              <a:ext uri="{FF2B5EF4-FFF2-40B4-BE49-F238E27FC236}">
                <a16:creationId xmlns:a16="http://schemas.microsoft.com/office/drawing/2014/main" id="{9D66D783-2F31-A2FA-468A-634EDE1D6E1A}"/>
              </a:ext>
            </a:extLst>
          </p:cNvPr>
          <p:cNvSpPr>
            <a:spLocks noGrp="1"/>
          </p:cNvSpPr>
          <p:nvPr>
            <p:ph type="title"/>
          </p:nvPr>
        </p:nvSpPr>
        <p:spPr>
          <a:xfrm>
            <a:off x="324000" y="254416"/>
            <a:ext cx="6867392" cy="994172"/>
          </a:xfrm>
          <a:prstGeom prst="rect">
            <a:avLst/>
          </a:prstGeom>
        </p:spPr>
        <p:txBody>
          <a:bodyPr anchor="t"/>
          <a:lstStyle>
            <a:lvl1pPr>
              <a:defRPr sz="2800">
                <a:solidFill>
                  <a:schemeClr val="bg1"/>
                </a:solidFill>
              </a:defRPr>
            </a:lvl1pPr>
          </a:lstStyle>
          <a:p>
            <a:r>
              <a:rPr lang="en-US" dirty="0"/>
              <a:t>Click to edit Master title style</a:t>
            </a:r>
          </a:p>
        </p:txBody>
      </p:sp>
      <p:pic>
        <p:nvPicPr>
          <p:cNvPr id="18" name="Picture 17" descr="A black background with white text&#10;&#10;Description automatically generated">
            <a:extLst>
              <a:ext uri="{FF2B5EF4-FFF2-40B4-BE49-F238E27FC236}">
                <a16:creationId xmlns:a16="http://schemas.microsoft.com/office/drawing/2014/main" id="{A6931B16-BA98-EEF0-5F70-7315FAA8ECF4}"/>
              </a:ext>
            </a:extLst>
          </p:cNvPr>
          <p:cNvPicPr>
            <a:picLocks noChangeAspect="1"/>
          </p:cNvPicPr>
          <p:nvPr userDrawn="1"/>
        </p:nvPicPr>
        <p:blipFill>
          <a:blip r:embed="rId5"/>
          <a:stretch>
            <a:fillRect/>
          </a:stretch>
        </p:blipFill>
        <p:spPr>
          <a:xfrm>
            <a:off x="319078" y="4293952"/>
            <a:ext cx="1798764" cy="595132"/>
          </a:xfrm>
          <a:prstGeom prst="rect">
            <a:avLst/>
          </a:prstGeom>
        </p:spPr>
      </p:pic>
    </p:spTree>
    <p:extLst>
      <p:ext uri="{BB962C8B-B14F-4D97-AF65-F5344CB8AC3E}">
        <p14:creationId xmlns:p14="http://schemas.microsoft.com/office/powerpoint/2010/main" val="259598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Break saf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075E95-E0FD-64D3-31DF-82373D0A42F5}"/>
              </a:ext>
            </a:extLst>
          </p:cNvPr>
          <p:cNvPicPr>
            <a:picLocks noChangeAspect="1"/>
          </p:cNvPicPr>
          <p:nvPr/>
        </p:nvPicPr>
        <p:blipFill>
          <a:blip r:embed="rId4"/>
          <a:srcRect/>
          <a:stretch/>
        </p:blipFill>
        <p:spPr>
          <a:xfrm>
            <a:off x="2449867" y="633358"/>
            <a:ext cx="4244265" cy="3500684"/>
          </a:xfrm>
          <a:prstGeom prst="rect">
            <a:avLst/>
          </a:prstGeom>
        </p:spPr>
      </p:pic>
    </p:spTree>
    <p:extLst>
      <p:ext uri="{BB962C8B-B14F-4D97-AF65-F5344CB8AC3E}">
        <p14:creationId xmlns:p14="http://schemas.microsoft.com/office/powerpoint/2010/main" val="674759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Break Blue">
    <p:bg>
      <p:bgPr>
        <a:solidFill>
          <a:schemeClr val="tx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E209A64-A86D-46DC-B4A9-1CB964EC128B}"/>
              </a:ext>
            </a:extLst>
          </p:cNvPr>
          <p:cNvSpPr>
            <a:spLocks noGrp="1"/>
          </p:cNvSpPr>
          <p:nvPr>
            <p:ph type="subTitle" idx="1" hasCustomPrompt="1"/>
          </p:nvPr>
        </p:nvSpPr>
        <p:spPr>
          <a:xfrm>
            <a:off x="424800" y="1602133"/>
            <a:ext cx="5140181" cy="554400"/>
          </a:xfrm>
          <a:prstGeom prst="rect">
            <a:avLst/>
          </a:prstGeom>
        </p:spPr>
        <p:txBody>
          <a:bodyPr>
            <a:noAutofit/>
          </a:bodyPr>
          <a:lstStyle>
            <a:lvl1pPr marL="0" indent="0" algn="l">
              <a:lnSpc>
                <a:spcPct val="90000"/>
              </a:lnSpc>
              <a:buNone/>
              <a:defRPr sz="4400" b="0" baseline="0">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sp>
        <p:nvSpPr>
          <p:cNvPr id="5" name="Content Placeholder 2">
            <a:extLst>
              <a:ext uri="{FF2B5EF4-FFF2-40B4-BE49-F238E27FC236}">
                <a16:creationId xmlns:a16="http://schemas.microsoft.com/office/drawing/2014/main" id="{968AEC84-8F28-1220-E449-7B12DE87A6B8}"/>
              </a:ext>
            </a:extLst>
          </p:cNvPr>
          <p:cNvSpPr>
            <a:spLocks noGrp="1"/>
          </p:cNvSpPr>
          <p:nvPr>
            <p:ph idx="12" hasCustomPrompt="1"/>
          </p:nvPr>
        </p:nvSpPr>
        <p:spPr>
          <a:xfrm>
            <a:off x="5922816" y="1441659"/>
            <a:ext cx="2370430" cy="2260181"/>
          </a:xfrm>
          <a:prstGeom prst="rect">
            <a:avLst/>
          </a:prstGeom>
        </p:spPr>
        <p:txBody>
          <a:bodyPr/>
          <a:lstStyle>
            <a:lvl1pPr>
              <a:defRPr>
                <a:solidFill>
                  <a:schemeClr val="bg1"/>
                </a:solidFill>
              </a:defRPr>
            </a:lvl1pPr>
            <a:lvl5pPr marL="1828800" indent="0">
              <a:buNone/>
              <a:defRPr/>
            </a:lvl5pPr>
          </a:lstStyle>
          <a:p>
            <a:pPr lvl="0"/>
            <a:r>
              <a:rPr lang="en-US" dirty="0"/>
              <a:t>Add icon from our </a:t>
            </a:r>
            <a:r>
              <a:rPr lang="en-US" dirty="0" err="1"/>
              <a:t>Aquanet</a:t>
            </a:r>
            <a:r>
              <a:rPr lang="en-US" dirty="0"/>
              <a:t> library</a:t>
            </a:r>
          </a:p>
        </p:txBody>
      </p:sp>
    </p:spTree>
    <p:extLst>
      <p:ext uri="{BB962C8B-B14F-4D97-AF65-F5344CB8AC3E}">
        <p14:creationId xmlns:p14="http://schemas.microsoft.com/office/powerpoint/2010/main" val="376852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a:prstGeom prst="rect">
            <a:avLst/>
          </a:prstGeom>
          <a:solidFill>
            <a:schemeClr val="bg1">
              <a:lumMod val="85000"/>
            </a:schemeClr>
          </a:solidFill>
        </p:spPr>
        <p:txBody>
          <a:bodyPr/>
          <a:lstStyle/>
          <a:p>
            <a:r>
              <a:rPr lang="en-US"/>
              <a:t>Click icon to add picture</a:t>
            </a:r>
            <a:endParaRPr lang="en-AU" dirty="0"/>
          </a:p>
        </p:txBody>
      </p:sp>
      <p:sp>
        <p:nvSpPr>
          <p:cNvPr id="5" name="Subtitle 2"/>
          <p:cNvSpPr>
            <a:spLocks noGrp="1"/>
          </p:cNvSpPr>
          <p:nvPr>
            <p:ph type="subTitle" idx="1" hasCustomPrompt="1"/>
          </p:nvPr>
        </p:nvSpPr>
        <p:spPr>
          <a:xfrm>
            <a:off x="431999" y="432000"/>
            <a:ext cx="4759126" cy="577650"/>
          </a:xfrm>
          <a:prstGeom prst="rect">
            <a:avLst/>
          </a:prstGeom>
          <a:solidFill>
            <a:srgbClr val="262626">
              <a:alpha val="30000"/>
            </a:srgbClr>
          </a:solidFill>
        </p:spPr>
        <p:txBody>
          <a:bodyPr>
            <a:normAutofit/>
          </a:bodyPr>
          <a:lstStyle>
            <a:lvl1pPr>
              <a:defRPr sz="2800" b="0" baseline="0">
                <a:solidFill>
                  <a:schemeClr val="bg1"/>
                </a:solidFill>
              </a:defRPr>
            </a:lvl1pPr>
          </a:lstStyle>
          <a:p>
            <a:r>
              <a:rPr lang="en-AU" dirty="0"/>
              <a:t>Page heading goes here</a:t>
            </a:r>
          </a:p>
        </p:txBody>
      </p:sp>
    </p:spTree>
    <p:extLst>
      <p:ext uri="{BB962C8B-B14F-4D97-AF65-F5344CB8AC3E}">
        <p14:creationId xmlns:p14="http://schemas.microsoft.com/office/powerpoint/2010/main" val="3234795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Break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a:prstGeom prst="rect">
            <a:avLst/>
          </a:prstGeom>
          <a:solidFill>
            <a:schemeClr val="bg1">
              <a:lumMod val="85000"/>
            </a:schemeClr>
          </a:solidFill>
        </p:spPr>
        <p:txBody>
          <a:bodyPr/>
          <a:lstStyle/>
          <a:p>
            <a:r>
              <a:rPr lang="en-US"/>
              <a:t>Click icon to add picture</a:t>
            </a:r>
            <a:endParaRPr lang="en-AU" dirty="0"/>
          </a:p>
        </p:txBody>
      </p:sp>
      <p:sp>
        <p:nvSpPr>
          <p:cNvPr id="5" name="Subtitle 2"/>
          <p:cNvSpPr>
            <a:spLocks noGrp="1"/>
          </p:cNvSpPr>
          <p:nvPr>
            <p:ph type="subTitle" idx="1" hasCustomPrompt="1"/>
          </p:nvPr>
        </p:nvSpPr>
        <p:spPr>
          <a:xfrm>
            <a:off x="431999" y="432000"/>
            <a:ext cx="4759126" cy="577650"/>
          </a:xfrm>
          <a:prstGeom prst="rect">
            <a:avLst/>
          </a:prstGeom>
          <a:solidFill>
            <a:srgbClr val="262626">
              <a:alpha val="30000"/>
            </a:srgbClr>
          </a:solidFill>
        </p:spPr>
        <p:txBody>
          <a:bodyPr>
            <a:normAutofit/>
          </a:bodyPr>
          <a:lstStyle>
            <a:lvl1pPr>
              <a:defRPr sz="2800" b="0" baseline="0">
                <a:solidFill>
                  <a:schemeClr val="bg1"/>
                </a:solidFill>
              </a:defRPr>
            </a:lvl1pPr>
          </a:lstStyle>
          <a:p>
            <a:r>
              <a:rPr lang="en-AU" dirty="0"/>
              <a:t>Page heading goes here</a:t>
            </a:r>
          </a:p>
        </p:txBody>
      </p:sp>
    </p:spTree>
    <p:extLst>
      <p:ext uri="{BB962C8B-B14F-4D97-AF65-F5344CB8AC3E}">
        <p14:creationId xmlns:p14="http://schemas.microsoft.com/office/powerpoint/2010/main" val="130128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Break Flow">
    <p:spTree>
      <p:nvGrpSpPr>
        <p:cNvPr id="1" name=""/>
        <p:cNvGrpSpPr/>
        <p:nvPr/>
      </p:nvGrpSpPr>
      <p:grpSpPr>
        <a:xfrm>
          <a:off x="0" y="0"/>
          <a:ext cx="0" cy="0"/>
          <a:chOff x="0" y="0"/>
          <a:chExt cx="0" cy="0"/>
        </a:xfrm>
      </p:grpSpPr>
      <p:pic>
        <p:nvPicPr>
          <p:cNvPr id="2" name="SAW00012—1920x1080—Background 8">
            <a:hlinkClick r:id="" action="ppaction://media"/>
            <a:extLst>
              <a:ext uri="{FF2B5EF4-FFF2-40B4-BE49-F238E27FC236}">
                <a16:creationId xmlns:a16="http://schemas.microsoft.com/office/drawing/2014/main" id="{233002E6-A978-E766-F341-37848F6530C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9E1DA14-8AEF-C9AF-AB4A-DA7C52361D36}"/>
              </a:ext>
            </a:extLst>
          </p:cNvPr>
          <p:cNvPicPr>
            <a:picLocks noChangeAspect="1"/>
          </p:cNvPicPr>
          <p:nvPr userDrawn="1"/>
        </p:nvPicPr>
        <p:blipFill>
          <a:blip r:embed="rId5"/>
          <a:stretch>
            <a:fillRect/>
          </a:stretch>
        </p:blipFill>
        <p:spPr>
          <a:xfrm>
            <a:off x="2811776" y="1230627"/>
            <a:ext cx="3520447" cy="2560325"/>
          </a:xfrm>
          <a:prstGeom prst="rect">
            <a:avLst/>
          </a:prstGeom>
        </p:spPr>
      </p:pic>
      <p:pic>
        <p:nvPicPr>
          <p:cNvPr id="7" name="Picture 6" descr="A logo of a company&#10;&#10;Description automatically generated">
            <a:extLst>
              <a:ext uri="{FF2B5EF4-FFF2-40B4-BE49-F238E27FC236}">
                <a16:creationId xmlns:a16="http://schemas.microsoft.com/office/drawing/2014/main" id="{2E934760-8CF3-2C89-1F08-2D3ED145BDAC}"/>
              </a:ext>
            </a:extLst>
          </p:cNvPr>
          <p:cNvPicPr>
            <a:picLocks noChangeAspect="1"/>
          </p:cNvPicPr>
          <p:nvPr userDrawn="1"/>
        </p:nvPicPr>
        <p:blipFill>
          <a:blip r:embed="rId6"/>
          <a:stretch>
            <a:fillRect/>
          </a:stretch>
        </p:blipFill>
        <p:spPr>
          <a:xfrm>
            <a:off x="8160630" y="4351201"/>
            <a:ext cx="687280" cy="572733"/>
          </a:xfrm>
          <a:prstGeom prst="rect">
            <a:avLst/>
          </a:prstGeom>
        </p:spPr>
      </p:pic>
      <p:pic>
        <p:nvPicPr>
          <p:cNvPr id="8" name="Picture 7">
            <a:extLst>
              <a:ext uri="{FF2B5EF4-FFF2-40B4-BE49-F238E27FC236}">
                <a16:creationId xmlns:a16="http://schemas.microsoft.com/office/drawing/2014/main" id="{9FE37FA7-6105-C334-38FF-F17097887468}"/>
              </a:ext>
            </a:extLst>
          </p:cNvPr>
          <p:cNvPicPr>
            <a:picLocks noChangeAspect="1"/>
          </p:cNvPicPr>
          <p:nvPr userDrawn="1"/>
        </p:nvPicPr>
        <p:blipFill>
          <a:blip r:embed="rId7"/>
          <a:srcRect/>
          <a:stretch/>
        </p:blipFill>
        <p:spPr>
          <a:xfrm>
            <a:off x="296090" y="4379261"/>
            <a:ext cx="687280" cy="516613"/>
          </a:xfrm>
          <a:prstGeom prst="rect">
            <a:avLst/>
          </a:prstGeom>
        </p:spPr>
      </p:pic>
    </p:spTree>
    <p:extLst>
      <p:ext uri="{BB962C8B-B14F-4D97-AF65-F5344CB8AC3E}">
        <p14:creationId xmlns:p14="http://schemas.microsoft.com/office/powerpoint/2010/main" val="3830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B8523A-2A70-462B-AA07-5194F28B9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12" name="Text Placeholder 2">
            <a:extLst>
              <a:ext uri="{FF2B5EF4-FFF2-40B4-BE49-F238E27FC236}">
                <a16:creationId xmlns:a16="http://schemas.microsoft.com/office/drawing/2014/main" id="{23940DAC-9806-4D07-AEFF-9D92FC727E39}"/>
              </a:ext>
            </a:extLst>
          </p:cNvPr>
          <p:cNvSpPr>
            <a:spLocks noGrp="1"/>
          </p:cNvSpPr>
          <p:nvPr>
            <p:ph type="body" idx="13"/>
          </p:nvPr>
        </p:nvSpPr>
        <p:spPr>
          <a:xfrm>
            <a:off x="464561" y="3109611"/>
            <a:ext cx="5506748" cy="87365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3" name="Text Placeholder 2">
            <a:extLst>
              <a:ext uri="{FF2B5EF4-FFF2-40B4-BE49-F238E27FC236}">
                <a16:creationId xmlns:a16="http://schemas.microsoft.com/office/drawing/2014/main" id="{B2FD2B83-2F66-41D8-ABD8-83D542C3E895}"/>
              </a:ext>
            </a:extLst>
          </p:cNvPr>
          <p:cNvSpPr>
            <a:spLocks noGrp="1"/>
          </p:cNvSpPr>
          <p:nvPr>
            <p:ph type="body" idx="14" hasCustomPrompt="1"/>
          </p:nvPr>
        </p:nvSpPr>
        <p:spPr>
          <a:xfrm>
            <a:off x="530370" y="1597065"/>
            <a:ext cx="5506748" cy="873650"/>
          </a:xfrm>
          <a:prstGeom prst="rect">
            <a:avLst/>
          </a:prstGeom>
        </p:spPr>
        <p:txBody>
          <a:bodyPr/>
          <a:lstStyle>
            <a:lvl1pPr marL="0" indent="0">
              <a:buNone/>
              <a:defRPr sz="4500">
                <a:solidFill>
                  <a:schemeClr val="bg1"/>
                </a:solidFill>
                <a:latin typeface="+mj-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title styles</a:t>
            </a:r>
          </a:p>
        </p:txBody>
      </p:sp>
    </p:spTree>
    <p:extLst>
      <p:ext uri="{BB962C8B-B14F-4D97-AF65-F5344CB8AC3E}">
        <p14:creationId xmlns:p14="http://schemas.microsoft.com/office/powerpoint/2010/main" val="240306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9" name="Picture 8" descr="A picture containing device, window, clock&#10;&#10;Description automatically generated">
            <a:extLst>
              <a:ext uri="{FF2B5EF4-FFF2-40B4-BE49-F238E27FC236}">
                <a16:creationId xmlns:a16="http://schemas.microsoft.com/office/drawing/2014/main" id="{22D67B6A-9444-4AF6-B260-C00C6AA406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54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82ECCF-7C96-43DA-B1FF-C37F1C358E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05FD048B-40F3-4129-A235-BAA970060FEB}"/>
              </a:ext>
            </a:extLst>
          </p:cNvPr>
          <p:cNvSpPr>
            <a:spLocks noGrp="1"/>
          </p:cNvSpPr>
          <p:nvPr>
            <p:ph type="title"/>
          </p:nvPr>
        </p:nvSpPr>
        <p:spPr>
          <a:xfrm>
            <a:off x="318601" y="153901"/>
            <a:ext cx="6956843" cy="994172"/>
          </a:xfrm>
          <a:prstGeom prst="rect">
            <a:avLst/>
          </a:prstGeom>
        </p:spPr>
        <p:txBody>
          <a:bodyPr/>
          <a:lstStyle>
            <a:lvl1pPr>
              <a:defRPr>
                <a:solidFill>
                  <a:srgbClr val="003C69"/>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89EE225-3D1A-417E-924F-4F91576E7F96}"/>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a:extLst>
              <a:ext uri="{FF2B5EF4-FFF2-40B4-BE49-F238E27FC236}">
                <a16:creationId xmlns:a16="http://schemas.microsoft.com/office/drawing/2014/main" id="{B0426D63-70A8-452E-B4FC-B25162554CBD}"/>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63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592" y="1333372"/>
            <a:ext cx="6733358" cy="873245"/>
          </a:xfrm>
          <a:prstGeom prst="rect">
            <a:avLst/>
          </a:prstGeom>
        </p:spPr>
        <p:txBody>
          <a:bodyPr>
            <a:noAutofit/>
          </a:bodyPr>
          <a:lstStyle>
            <a:lvl1pPr>
              <a:lnSpc>
                <a:spcPct val="90000"/>
              </a:lnSpc>
              <a:spcAft>
                <a:spcPts val="300"/>
              </a:spcAft>
              <a:defRPr sz="5000" b="0" baseline="0">
                <a:solidFill>
                  <a:schemeClr val="bg1"/>
                </a:solidFill>
                <a:latin typeface="Century Gothic" panose="020B0502020202020204" pitchFamily="34" charset="0"/>
              </a:defRPr>
            </a:lvl1pPr>
          </a:lstStyle>
          <a:p>
            <a:r>
              <a:rPr lang="en-US" dirty="0"/>
              <a:t>Heading goes here</a:t>
            </a:r>
            <a:endParaRPr lang="en-AU" dirty="0"/>
          </a:p>
        </p:txBody>
      </p:sp>
      <p:sp>
        <p:nvSpPr>
          <p:cNvPr id="3" name="Subtitle 2"/>
          <p:cNvSpPr>
            <a:spLocks noGrp="1"/>
          </p:cNvSpPr>
          <p:nvPr>
            <p:ph type="subTitle" idx="1" hasCustomPrompt="1"/>
          </p:nvPr>
        </p:nvSpPr>
        <p:spPr>
          <a:xfrm>
            <a:off x="529592" y="2799776"/>
            <a:ext cx="6353808" cy="522000"/>
          </a:xfrm>
          <a:prstGeom prst="rect">
            <a:avLst/>
          </a:prstGeom>
        </p:spPr>
        <p:txBody>
          <a:bodyPr>
            <a:normAutofit/>
          </a:bodyPr>
          <a:lstStyle>
            <a:lvl1pPr marL="0" indent="0" algn="l">
              <a:lnSpc>
                <a:spcPct val="100000"/>
              </a:lnSpc>
              <a:buNone/>
              <a:defRPr sz="2600" b="0">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goes here</a:t>
            </a:r>
            <a:endParaRPr lang="en-AU" dirty="0"/>
          </a:p>
        </p:txBody>
      </p:sp>
      <p:sp>
        <p:nvSpPr>
          <p:cNvPr id="10" name="Text Placeholder 9"/>
          <p:cNvSpPr>
            <a:spLocks noGrp="1"/>
          </p:cNvSpPr>
          <p:nvPr>
            <p:ph type="body" sz="quarter" idx="10" hasCustomPrompt="1"/>
          </p:nvPr>
        </p:nvSpPr>
        <p:spPr>
          <a:xfrm>
            <a:off x="529592" y="3634849"/>
            <a:ext cx="1440000" cy="252000"/>
          </a:xfrm>
          <a:prstGeom prst="rect">
            <a:avLst/>
          </a:prstGeom>
        </p:spPr>
        <p:txBody>
          <a:bodyPr>
            <a:noAutofit/>
          </a:bodyPr>
          <a:lstStyle>
            <a:lvl1pPr>
              <a:defRPr sz="1200">
                <a:solidFill>
                  <a:schemeClr val="bg1"/>
                </a:solidFill>
              </a:defRPr>
            </a:lvl1pPr>
          </a:lstStyle>
          <a:p>
            <a:pPr lvl="0"/>
            <a:r>
              <a:rPr lang="en-US"/>
              <a:t>Date</a:t>
            </a:r>
          </a:p>
        </p:txBody>
      </p:sp>
    </p:spTree>
    <p:extLst>
      <p:ext uri="{BB962C8B-B14F-4D97-AF65-F5344CB8AC3E}">
        <p14:creationId xmlns:p14="http://schemas.microsoft.com/office/powerpoint/2010/main" val="3352108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29DDF-808B-47C7-92BA-407CA4851C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A7EB3FE3-5730-48BA-895D-51D29567D177}"/>
              </a:ext>
            </a:extLst>
          </p:cNvPr>
          <p:cNvSpPr>
            <a:spLocks noGrp="1"/>
          </p:cNvSpPr>
          <p:nvPr>
            <p:ph type="title"/>
          </p:nvPr>
        </p:nvSpPr>
        <p:spPr>
          <a:xfrm>
            <a:off x="318600" y="153901"/>
            <a:ext cx="6837574"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6" name="Oval 5">
            <a:extLst>
              <a:ext uri="{FF2B5EF4-FFF2-40B4-BE49-F238E27FC236}">
                <a16:creationId xmlns:a16="http://schemas.microsoft.com/office/drawing/2014/main" id="{7AFBEE4B-0126-44B0-8E69-79F24AB3D97D}"/>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461DD6D-FC73-4F71-B65C-9EAB15C798CE}"/>
              </a:ext>
            </a:extLst>
          </p:cNvPr>
          <p:cNvSpPr>
            <a:spLocks noGrp="1"/>
          </p:cNvSpPr>
          <p:nvPr>
            <p:ph idx="1"/>
          </p:nvPr>
        </p:nvSpPr>
        <p:spPr>
          <a:xfrm>
            <a:off x="318600" y="1370429"/>
            <a:ext cx="8037724"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925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54563F-403A-4017-8160-9A3DAF42F6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507285B0-96F3-4376-9092-C6F6F2DEDF0C}"/>
              </a:ext>
            </a:extLst>
          </p:cNvPr>
          <p:cNvSpPr>
            <a:spLocks noGrp="1"/>
          </p:cNvSpPr>
          <p:nvPr>
            <p:ph type="title"/>
          </p:nvPr>
        </p:nvSpPr>
        <p:spPr>
          <a:xfrm>
            <a:off x="318600" y="153901"/>
            <a:ext cx="6867392" cy="994172"/>
          </a:xfrm>
          <a:prstGeom prst="rect">
            <a:avLst/>
          </a:prstGeom>
        </p:spPr>
        <p:txBody>
          <a:bodyPr/>
          <a:lstStyle>
            <a:lvl1pPr>
              <a:defRPr>
                <a:solidFill>
                  <a:srgbClr val="003C69"/>
                </a:solidFill>
              </a:defRPr>
            </a:lvl1pPr>
          </a:lstStyle>
          <a:p>
            <a:r>
              <a:rPr lang="en-US" dirty="0"/>
              <a:t>Click to edit Master title style</a:t>
            </a:r>
          </a:p>
        </p:txBody>
      </p:sp>
      <p:sp>
        <p:nvSpPr>
          <p:cNvPr id="6" name="Oval 5">
            <a:extLst>
              <a:ext uri="{FF2B5EF4-FFF2-40B4-BE49-F238E27FC236}">
                <a16:creationId xmlns:a16="http://schemas.microsoft.com/office/drawing/2014/main" id="{C38E904C-2425-4537-9E5B-51A79F8023AA}"/>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A8B63836-832F-4420-9EBD-E88D0AA25EA8}"/>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2566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871E10-1BB0-4086-B244-D45806696A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6" name="Title 1">
            <a:extLst>
              <a:ext uri="{FF2B5EF4-FFF2-40B4-BE49-F238E27FC236}">
                <a16:creationId xmlns:a16="http://schemas.microsoft.com/office/drawing/2014/main" id="{06D18B51-8905-45BE-882C-6E9784AA41D1}"/>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7" name="Content Placeholder 2">
            <a:extLst>
              <a:ext uri="{FF2B5EF4-FFF2-40B4-BE49-F238E27FC236}">
                <a16:creationId xmlns:a16="http://schemas.microsoft.com/office/drawing/2014/main" id="{AD849153-6BB3-4403-9486-CD157164FAD6}"/>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val 7">
            <a:extLst>
              <a:ext uri="{FF2B5EF4-FFF2-40B4-BE49-F238E27FC236}">
                <a16:creationId xmlns:a16="http://schemas.microsoft.com/office/drawing/2014/main" id="{3D924AB7-2141-46EC-ADF8-69B4B3D2A94C}"/>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477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11BA32-CD48-42CE-9A6C-2542410828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6" name="Title 1">
            <a:extLst>
              <a:ext uri="{FF2B5EF4-FFF2-40B4-BE49-F238E27FC236}">
                <a16:creationId xmlns:a16="http://schemas.microsoft.com/office/drawing/2014/main" id="{4D78DB29-C913-4CD4-A2E3-D2A3E58561EB}"/>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7" name="Content Placeholder 2">
            <a:extLst>
              <a:ext uri="{FF2B5EF4-FFF2-40B4-BE49-F238E27FC236}">
                <a16:creationId xmlns:a16="http://schemas.microsoft.com/office/drawing/2014/main" id="{6C2F4749-751F-4873-8A51-24C710B0D092}"/>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8ED7AB08-BD97-4E62-9F21-D942F4A1D9F2}"/>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253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218CB0-1A91-4813-B6E4-6412F4359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6F1E29AD-7239-4992-AB70-3FC686F236B9}"/>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6" name="Content Placeholder 2">
            <a:extLst>
              <a:ext uri="{FF2B5EF4-FFF2-40B4-BE49-F238E27FC236}">
                <a16:creationId xmlns:a16="http://schemas.microsoft.com/office/drawing/2014/main" id="{6C55F96C-F6EE-498B-B77C-D22BB84F71F8}"/>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154D1F2B-5239-48D9-A896-5B0F6C396CEB}"/>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79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cknowledge Count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cknowledge Count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60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ernal Page (Text and Image)">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425303" y="205200"/>
            <a:ext cx="7315200" cy="554400"/>
          </a:xfrm>
          <a:prstGeom prst="rect">
            <a:avLst/>
          </a:prstGeom>
        </p:spPr>
        <p:txBody>
          <a:bodyPr>
            <a:noAutofit/>
          </a:bodyPr>
          <a:lstStyle>
            <a:lvl1pPr marL="0" indent="0" algn="l">
              <a:lnSpc>
                <a:spcPct val="90000"/>
              </a:lnSpc>
              <a:spcBef>
                <a:spcPts val="0"/>
              </a:spcBef>
              <a:buNone/>
              <a:defRPr sz="2800" b="0" baseline="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pic>
        <p:nvPicPr>
          <p:cNvPr id="3" name="Picture 2" descr="A blue rectangular object with a white border&#10;&#10;Description automatically generated">
            <a:extLst>
              <a:ext uri="{FF2B5EF4-FFF2-40B4-BE49-F238E27FC236}">
                <a16:creationId xmlns:a16="http://schemas.microsoft.com/office/drawing/2014/main" id="{FA00A604-A780-47E0-F29C-48F28C0A7A7A}"/>
              </a:ext>
            </a:extLst>
          </p:cNvPr>
          <p:cNvPicPr>
            <a:picLocks noChangeAspect="1"/>
          </p:cNvPicPr>
          <p:nvPr userDrawn="1"/>
        </p:nvPicPr>
        <p:blipFill rotWithShape="1">
          <a:blip r:embed="rId2"/>
          <a:srcRect b="3586"/>
          <a:stretch/>
        </p:blipFill>
        <p:spPr>
          <a:xfrm>
            <a:off x="0" y="1"/>
            <a:ext cx="9144000" cy="5143500"/>
          </a:xfrm>
          <a:prstGeom prst="rect">
            <a:avLst/>
          </a:prstGeom>
        </p:spPr>
      </p:pic>
      <p:sp>
        <p:nvSpPr>
          <p:cNvPr id="4" name="Content Placeholder 2">
            <a:extLst>
              <a:ext uri="{FF2B5EF4-FFF2-40B4-BE49-F238E27FC236}">
                <a16:creationId xmlns:a16="http://schemas.microsoft.com/office/drawing/2014/main" id="{D8A0AC74-5AAE-2D2E-B888-AB7A8AE48358}"/>
              </a:ext>
            </a:extLst>
          </p:cNvPr>
          <p:cNvSpPr>
            <a:spLocks noGrp="1"/>
          </p:cNvSpPr>
          <p:nvPr>
            <p:ph idx="10"/>
          </p:nvPr>
        </p:nvSpPr>
        <p:spPr>
          <a:xfrm>
            <a:off x="303859" y="1146375"/>
            <a:ext cx="3918097" cy="3610350"/>
          </a:xfrm>
          <a:prstGeom prst="rect">
            <a:avLst/>
          </a:prstGeom>
        </p:spPr>
        <p:txBody>
          <a:bodyPr/>
          <a:lstStyle>
            <a:lvl1pPr>
              <a:spcBef>
                <a:spcPts val="300"/>
              </a:spcBef>
              <a:defRPr baseline="0">
                <a:solidFill>
                  <a:schemeClr val="bg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bg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bg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bg1"/>
                </a:solidFill>
                <a:latin typeface="Arial" panose="020B0604020202020204" pitchFamily="34" charset="0"/>
                <a:cs typeface="Arial" panose="020B0604020202020204" pitchFamily="34" charset="0"/>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C167CC7C-B4E6-3362-3DFB-4E43EF4031F8}"/>
              </a:ext>
            </a:extLst>
          </p:cNvPr>
          <p:cNvSpPr/>
          <p:nvPr userDrawn="1"/>
        </p:nvSpPr>
        <p:spPr>
          <a:xfrm>
            <a:off x="87086" y="205200"/>
            <a:ext cx="1741714" cy="813703"/>
          </a:xfrm>
          <a:prstGeom prst="rect">
            <a:avLst/>
          </a:prstGeom>
          <a:solidFill>
            <a:srgbClr val="003C6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F8AF95-7E84-D858-6257-72A8BA70251E}"/>
              </a:ext>
            </a:extLst>
          </p:cNvPr>
          <p:cNvPicPr>
            <a:picLocks noChangeAspect="1"/>
          </p:cNvPicPr>
          <p:nvPr userDrawn="1"/>
        </p:nvPicPr>
        <p:blipFill>
          <a:blip r:embed="rId3"/>
          <a:srcRect t="12730" b="12730"/>
          <a:stretch/>
        </p:blipFill>
        <p:spPr>
          <a:xfrm>
            <a:off x="235527" y="205200"/>
            <a:ext cx="1316184" cy="713509"/>
          </a:xfrm>
          <a:prstGeom prst="rect">
            <a:avLst/>
          </a:prstGeom>
        </p:spPr>
      </p:pic>
    </p:spTree>
    <p:extLst>
      <p:ext uri="{BB962C8B-B14F-4D97-AF65-F5344CB8AC3E}">
        <p14:creationId xmlns:p14="http://schemas.microsoft.com/office/powerpoint/2010/main" val="18525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ernal Page">
    <p:spTree>
      <p:nvGrpSpPr>
        <p:cNvPr id="1" name=""/>
        <p:cNvGrpSpPr/>
        <p:nvPr/>
      </p:nvGrpSpPr>
      <p:grpSpPr>
        <a:xfrm>
          <a:off x="0" y="0"/>
          <a:ext cx="0" cy="0"/>
          <a:chOff x="0" y="0"/>
          <a:chExt cx="0" cy="0"/>
        </a:xfrm>
      </p:grpSpPr>
      <p:sp>
        <p:nvSpPr>
          <p:cNvPr id="9" name="Subtitle 2"/>
          <p:cNvSpPr>
            <a:spLocks noGrp="1"/>
          </p:cNvSpPr>
          <p:nvPr>
            <p:ph type="subTitle" idx="1" hasCustomPrompt="1"/>
          </p:nvPr>
        </p:nvSpPr>
        <p:spPr>
          <a:xfrm>
            <a:off x="425303" y="205200"/>
            <a:ext cx="7315200" cy="554400"/>
          </a:xfrm>
          <a:prstGeom prst="rect">
            <a:avLst/>
          </a:prstGeom>
        </p:spPr>
        <p:txBody>
          <a:bodyPr>
            <a:noAutofit/>
          </a:bodyPr>
          <a:lstStyle>
            <a:lvl1pPr marL="0" indent="0" algn="l">
              <a:lnSpc>
                <a:spcPct val="90000"/>
              </a:lnSpc>
              <a:spcBef>
                <a:spcPts val="0"/>
              </a:spcBef>
              <a:buNone/>
              <a:defRPr sz="2800" b="0" baseline="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sp>
        <p:nvSpPr>
          <p:cNvPr id="7" name="Content Placeholder 2">
            <a:extLst>
              <a:ext uri="{FF2B5EF4-FFF2-40B4-BE49-F238E27FC236}">
                <a16:creationId xmlns:a16="http://schemas.microsoft.com/office/drawing/2014/main" id="{29898664-8BF4-3662-7123-BA0977DDDE80}"/>
              </a:ext>
            </a:extLst>
          </p:cNvPr>
          <p:cNvSpPr>
            <a:spLocks noGrp="1"/>
          </p:cNvSpPr>
          <p:nvPr>
            <p:ph idx="10"/>
          </p:nvPr>
        </p:nvSpPr>
        <p:spPr>
          <a:xfrm>
            <a:off x="425303" y="1018800"/>
            <a:ext cx="6973200" cy="2530800"/>
          </a:xfrm>
          <a:prstGeom prst="rect">
            <a:avLst/>
          </a:prstGeom>
        </p:spPr>
        <p:txBody>
          <a:bodyPr/>
          <a:lstStyle>
            <a:lvl1pPr>
              <a:spcBef>
                <a:spcPts val="300"/>
              </a:spcBef>
              <a:defRPr baseline="0">
                <a:solidFill>
                  <a:schemeClr val="tx1"/>
                </a:solidFill>
                <a:latin typeface="+mn-lt"/>
              </a:defRPr>
            </a:lvl1pPr>
            <a:lvl2pPr>
              <a:lnSpc>
                <a:spcPct val="110000"/>
              </a:lnSpc>
              <a:spcBef>
                <a:spcPts val="300"/>
              </a:spcBef>
              <a:spcAft>
                <a:spcPts val="300"/>
              </a:spcAft>
              <a:defRPr>
                <a:solidFill>
                  <a:schemeClr val="tx1"/>
                </a:solidFill>
                <a:latin typeface="+mn-lt"/>
              </a:defRPr>
            </a:lvl2pPr>
            <a:lvl3pPr>
              <a:lnSpc>
                <a:spcPct val="110000"/>
              </a:lnSpc>
              <a:spcBef>
                <a:spcPts val="300"/>
              </a:spcBef>
              <a:spcAft>
                <a:spcPts val="300"/>
              </a:spcAft>
              <a:defRPr sz="1400">
                <a:solidFill>
                  <a:schemeClr val="tx1"/>
                </a:solidFill>
                <a:latin typeface="+mn-lt"/>
              </a:defRPr>
            </a:lvl3pPr>
            <a:lvl4pPr>
              <a:lnSpc>
                <a:spcPct val="110000"/>
              </a:lnSpc>
              <a:spcBef>
                <a:spcPts val="300"/>
              </a:spcBef>
              <a:spcAft>
                <a:spcPts val="300"/>
              </a:spcAft>
              <a:defRPr sz="1200">
                <a:solidFill>
                  <a:schemeClr val="tx1"/>
                </a:solidFill>
                <a:latin typeface="+mn-lt"/>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A blue and white rectangle with a white background&#10;&#10;Description automatically generated">
            <a:extLst>
              <a:ext uri="{FF2B5EF4-FFF2-40B4-BE49-F238E27FC236}">
                <a16:creationId xmlns:a16="http://schemas.microsoft.com/office/drawing/2014/main" id="{4A486FC1-C972-4586-5CFA-6363456DEC56}"/>
              </a:ext>
            </a:extLst>
          </p:cNvPr>
          <p:cNvPicPr>
            <a:picLocks noChangeAspect="1"/>
          </p:cNvPicPr>
          <p:nvPr userDrawn="1"/>
        </p:nvPicPr>
        <p:blipFill>
          <a:blip r:embed="rId2"/>
          <a:stretch>
            <a:fillRect/>
          </a:stretch>
        </p:blipFill>
        <p:spPr>
          <a:xfrm>
            <a:off x="135731" y="0"/>
            <a:ext cx="8872538"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2B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2B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1748" y="1140838"/>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1748" y="269025"/>
            <a:ext cx="6867392" cy="750097"/>
          </a:xfrm>
          <a:prstGeom prst="rect">
            <a:avLst/>
          </a:prstGeom>
        </p:spPr>
        <p:txBody>
          <a:bodyPr/>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4464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2" y="0"/>
            <a:ext cx="8816096"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CCE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CCE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4000" y="961650"/>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68703"/>
            <a:ext cx="6867392" cy="574260"/>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5662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2" y="0"/>
            <a:ext cx="8816096" cy="5143499"/>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4000" y="1016715"/>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68703"/>
            <a:ext cx="6867392" cy="994172"/>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0564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92881" y="0"/>
            <a:ext cx="8816094"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19495" y="1018800"/>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54416"/>
            <a:ext cx="6867392" cy="994172"/>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8272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283829"/>
      </p:ext>
    </p:extLst>
  </p:cSld>
  <p:clrMap bg1="lt1" tx1="dk1" bg2="lt2" tx2="dk2" accent1="accent1" accent2="accent2" accent3="accent3" accent4="accent4" accent5="accent5" accent6="accent6" hlink="hlink" folHlink="folHlink"/>
  <p:sldLayoutIdLst>
    <p:sldLayoutId id="2147493523" r:id="rId1"/>
    <p:sldLayoutId id="2147493508" r:id="rId2"/>
    <p:sldLayoutId id="2147493505" r:id="rId3"/>
    <p:sldLayoutId id="2147493506" r:id="rId4"/>
    <p:sldLayoutId id="2147493517" r:id="rId5"/>
    <p:sldLayoutId id="2147493518" r:id="rId6"/>
    <p:sldLayoutId id="2147493519" r:id="rId7"/>
    <p:sldLayoutId id="2147493520" r:id="rId8"/>
    <p:sldLayoutId id="2147493521" r:id="rId9"/>
    <p:sldLayoutId id="2147493533" r:id="rId10"/>
    <p:sldLayoutId id="2147493534" r:id="rId11"/>
    <p:sldLayoutId id="2147493513" r:id="rId12"/>
    <p:sldLayoutId id="2147493507" r:id="rId13"/>
    <p:sldLayoutId id="2147493499" r:id="rId14"/>
    <p:sldLayoutId id="2147493535" r:id="rId15"/>
    <p:sldLayoutId id="2147493512" r:id="rId16"/>
    <p:sldLayoutId id="2147493536" r:id="rId17"/>
    <p:sldLayoutId id="2147493537" r:id="rId18"/>
    <p:sldLayoutId id="2147493538" r:id="rId19"/>
    <p:sldLayoutId id="2147493539" r:id="rId20"/>
    <p:sldLayoutId id="2147493540" r:id="rId21"/>
    <p:sldLayoutId id="2147493541" r:id="rId22"/>
    <p:sldLayoutId id="2147493542" r:id="rId23"/>
    <p:sldLayoutId id="2147493543" r:id="rId24"/>
  </p:sldLayoutIdLst>
  <p:hf hdr="0" ftr="0"/>
  <p:txStyles>
    <p:titleStyle>
      <a:lvl1pPr algn="l" defTabSz="457200" rtl="0" eaLnBrk="1" latinLnBrk="0" hangingPunct="1">
        <a:lnSpc>
          <a:spcPct val="90000"/>
        </a:lnSpc>
        <a:spcBef>
          <a:spcPct val="0"/>
        </a:spcBef>
        <a:spcAft>
          <a:spcPts val="300"/>
        </a:spcAft>
        <a:buNone/>
        <a:defRPr sz="2800" b="0" kern="1200">
          <a:solidFill>
            <a:schemeClr val="accent3"/>
          </a:solidFill>
          <a:latin typeface="+mj-lt"/>
          <a:ea typeface="+mj-ea"/>
          <a:cs typeface="+mj-cs"/>
        </a:defRPr>
      </a:lvl1pPr>
    </p:titleStyle>
    <p:bodyStyle>
      <a:lvl1pPr marL="0" indent="0" algn="l" defTabSz="457200" rtl="0" eaLnBrk="1" latinLnBrk="0" hangingPunct="1">
        <a:lnSpc>
          <a:spcPct val="110000"/>
        </a:lnSpc>
        <a:spcBef>
          <a:spcPts val="300"/>
        </a:spcBef>
        <a:spcAft>
          <a:spcPts val="300"/>
        </a:spcAft>
        <a:buFont typeface="Arial"/>
        <a:buNone/>
        <a:defRPr sz="1600" kern="1200">
          <a:solidFill>
            <a:schemeClr val="tx1"/>
          </a:solidFill>
          <a:latin typeface="+mn-lt"/>
          <a:ea typeface="+mn-ea"/>
          <a:cs typeface="+mn-cs"/>
        </a:defRPr>
      </a:lvl1pPr>
      <a:lvl2pPr marL="288000" indent="-252000" algn="l" defTabSz="457200" rtl="0" eaLnBrk="1" latinLnBrk="0" hangingPunct="1">
        <a:lnSpc>
          <a:spcPct val="9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720000" indent="-252000" algn="l" defTabSz="457200" rtl="0" eaLnBrk="1" latinLnBrk="0" hangingPunct="1">
        <a:lnSpc>
          <a:spcPct val="90000"/>
        </a:lnSpc>
        <a:spcBef>
          <a:spcPts val="300"/>
        </a:spcBef>
        <a:spcAft>
          <a:spcPts val="300"/>
        </a:spcAft>
        <a:buFont typeface="Calibri" panose="020F0502020204030204" pitchFamily="34" charset="0"/>
        <a:buChar char="‒"/>
        <a:defRPr sz="1400" kern="1200">
          <a:solidFill>
            <a:schemeClr val="tx1"/>
          </a:solidFill>
          <a:latin typeface="+mn-lt"/>
          <a:ea typeface="+mn-ea"/>
          <a:cs typeface="+mn-cs"/>
        </a:defRPr>
      </a:lvl3pPr>
      <a:lvl4pPr marL="1080000" indent="-252000" algn="l" defTabSz="457200" rtl="0" eaLnBrk="1" latinLnBrk="0" hangingPunct="1">
        <a:lnSpc>
          <a:spcPct val="90000"/>
        </a:lnSpc>
        <a:spcBef>
          <a:spcPts val="300"/>
        </a:spcBef>
        <a:spcAft>
          <a:spcPts val="300"/>
        </a:spcAft>
        <a:buFont typeface="Courier New" panose="02070309020205020404" pitchFamily="49" charset="0"/>
        <a:buChar char="o"/>
        <a:defRPr sz="1200" kern="1200">
          <a:solidFill>
            <a:schemeClr val="tx1"/>
          </a:solidFill>
          <a:latin typeface="+mn-lt"/>
          <a:ea typeface="+mn-ea"/>
          <a:cs typeface="+mn-cs"/>
        </a:defRPr>
      </a:lvl4pPr>
      <a:lvl5pPr marL="1473750" marR="0" indent="-285750" algn="l" defTabSz="457200" rtl="0" eaLnBrk="1" fontAlgn="auto" latinLnBrk="0" hangingPunct="1">
        <a:lnSpc>
          <a:spcPct val="90000"/>
        </a:lnSpc>
        <a:spcBef>
          <a:spcPts val="300"/>
        </a:spcBef>
        <a:spcAft>
          <a:spcPts val="300"/>
        </a:spcAft>
        <a:buClrTx/>
        <a:buSzTx/>
        <a:buFont typeface="Wingdings" panose="05000000000000000000" pitchFamily="2" charset="2"/>
        <a:buChar char="§"/>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awater.com.au/education-and-community/education/the-wel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thewell@sawater.com.a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v9.australiancurriculum.edu.au/f-10-curriculum/learning-areas/hass-f-6_science/year-4/content-description?subject-identifier=HASHASY4&amp;content-description-code=AC9HS4K05&amp;detailed-content-descriptions=0&amp;hide-ccp=0&amp;hide-gc=0&amp;side-by-side=1&amp;strands-start-index=0&amp;subjects-start-index=0&amp;view=quic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v9.australiancurriculum.edu.au/f-10-curriculum/learning-areas/history-7-10_geography-7-10/year-7/content-description?subject-identifier=HASGEOY7&amp;content-description-code=AC9HG7K06&amp;detailed-content-descriptions=0&amp;hide-ccp=0&amp;hide-gc=0&amp;side-by-side=1&amp;strands-start-index=0&amp;subjects-start-index=0&amp;view=quick" TargetMode="External"/><Relationship Id="rId5" Type="http://schemas.openxmlformats.org/officeDocument/2006/relationships/hyperlink" Target="https://v9.australiancurriculum.edu.au/f-10-curriculum/learning-areas/history-7-10_geography-7-10/year-7/content-description?subject-identifier=HASGEOY7&amp;content-description-code=AC9HG7K02&amp;detailed-content-descriptions=0&amp;hide-ccp=0&amp;hide-gc=0&amp;side-by-side=1&amp;strands-start-index=0&amp;subjects-start-index=0&amp;view=quick" TargetMode="External"/><Relationship Id="rId4" Type="http://schemas.openxmlformats.org/officeDocument/2006/relationships/hyperlink" Target="https://v9.australiancurriculum.edu.au/f-10-curriculum/learning-areas/science/year-4_year-5_year-6_year-7/content-description?subject-identifier=SCISCIY4&amp;content-description-code=AC9S4U02&amp;detailed-content-descriptions=0&amp;hide-ccp=0&amp;hide-gc=0&amp;side-by-side=1&amp;strands-start-index=0&amp;subjects-start-index=0&amp;view=quic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water.com.au/education-and-community/education/the-wel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11480" y="1066031"/>
            <a:ext cx="8321040" cy="3011438"/>
          </a:xfrm>
        </p:spPr>
        <p:txBody>
          <a:bodyPr/>
          <a:lstStyle/>
          <a:p>
            <a:r>
              <a:rPr lang="en-AU" sz="1200" dirty="0">
                <a:latin typeface="Century Gothic" panose="020B0502020202020204" pitchFamily="34" charset="0"/>
                <a:ea typeface="Calibri" panose="020F0502020204030204" pitchFamily="34" charset="0"/>
                <a:cs typeface="Times New Roman" panose="02020603050405020304" pitchFamily="18" charset="0"/>
              </a:rPr>
              <a:t>In these lessons students will: </a:t>
            </a:r>
          </a:p>
          <a:p>
            <a:pPr marL="285750" indent="-285750">
              <a:buFont typeface="Arial" panose="020B0604020202020204" pitchFamily="34" charset="0"/>
              <a:buChar char="•"/>
            </a:pPr>
            <a:r>
              <a:rPr lang="en-AU" sz="1200" dirty="0">
                <a:effectLst/>
                <a:latin typeface="Century Gothic" panose="020B0502020202020204" pitchFamily="34" charset="0"/>
                <a:ea typeface="Calibri" panose="020F0502020204030204" pitchFamily="34" charset="0"/>
                <a:cs typeface="Times New Roman" panose="02020603050405020304" pitchFamily="18" charset="0"/>
              </a:rPr>
              <a:t>Discover how toilets and sewerage systems have changed over time</a:t>
            </a:r>
            <a:r>
              <a:rPr lang="en-AU" sz="1200" dirty="0">
                <a:latin typeface="Century Gothic" panose="020B0502020202020204" pitchFamily="34" charset="0"/>
                <a:ea typeface="Calibri" panose="020F0502020204030204" pitchFamily="34" charset="0"/>
                <a:cs typeface="Times New Roman" panose="02020603050405020304" pitchFamily="18" charset="0"/>
              </a:rPr>
              <a:t>. </a:t>
            </a:r>
            <a:endParaRPr lang="en-AU"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200" dirty="0">
                <a:latin typeface="Century Gothic" panose="020B0502020202020204" pitchFamily="34" charset="0"/>
                <a:ea typeface="Calibri" panose="020F0502020204030204" pitchFamily="34" charset="0"/>
                <a:cs typeface="Times New Roman" panose="02020603050405020304" pitchFamily="18" charset="0"/>
              </a:rPr>
              <a:t>Understand why wastewater management is important for public health and sanitation. </a:t>
            </a:r>
          </a:p>
          <a:p>
            <a:pPr marL="285750" indent="-285750">
              <a:buFont typeface="Arial" panose="020B0604020202020204" pitchFamily="34" charset="0"/>
              <a:buChar char="•"/>
            </a:pPr>
            <a:r>
              <a:rPr lang="en-AU" sz="1200" dirty="0">
                <a:effectLst/>
                <a:latin typeface="Century Gothic" panose="020B0502020202020204" pitchFamily="34" charset="0"/>
                <a:ea typeface="Calibri" panose="020F0502020204030204" pitchFamily="34" charset="0"/>
                <a:cs typeface="Times New Roman" panose="02020603050405020304" pitchFamily="18" charset="0"/>
              </a:rPr>
              <a:t>Learn about South Australian</a:t>
            </a:r>
            <a:r>
              <a:rPr lang="en-AU" sz="1200" dirty="0">
                <a:latin typeface="Century Gothic" panose="020B0502020202020204" pitchFamily="34" charset="0"/>
                <a:ea typeface="Calibri" panose="020F0502020204030204" pitchFamily="34" charset="0"/>
                <a:cs typeface="Times New Roman" panose="02020603050405020304" pitchFamily="18" charset="0"/>
              </a:rPr>
              <a:t> history and our wastewater network. </a:t>
            </a:r>
            <a:endParaRPr lang="en-AU" sz="1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AU" sz="1200" dirty="0">
                <a:effectLst/>
                <a:latin typeface="Century Gothic" panose="020B0502020202020204" pitchFamily="34" charset="0"/>
                <a:ea typeface="Calibri" panose="020F0502020204030204" pitchFamily="34" charset="0"/>
                <a:cs typeface="Times New Roman" panose="02020603050405020304" pitchFamily="18" charset="0"/>
              </a:rPr>
              <a:t>This PowerPoint lesson guide is designed to flow through two lessons, with the first part on the history of toilets and global sanitation, and the second part focused on South Australia and our local network. You may like to extend the theme of global sanitation into a whole lesson. </a:t>
            </a:r>
          </a:p>
          <a:p>
            <a:r>
              <a:rPr lang="en-AU" sz="1200" dirty="0">
                <a:latin typeface="Century Gothic" panose="020B0502020202020204" pitchFamily="34" charset="0"/>
                <a:ea typeface="Calibri" panose="020F0502020204030204" pitchFamily="34" charset="0"/>
                <a:cs typeface="Times New Roman" panose="02020603050405020304" pitchFamily="18" charset="0"/>
              </a:rPr>
              <a:t>Feel free to adapt, adjust and add to this lesson plan as it suits your class. There are notes, question prompts, and links in the notes section of each slide. </a:t>
            </a:r>
          </a:p>
          <a:p>
            <a:r>
              <a:rPr lang="en-AU" sz="1200" dirty="0">
                <a:latin typeface="+mn-lt"/>
              </a:rPr>
              <a:t>Check out </a:t>
            </a:r>
            <a:r>
              <a:rPr lang="en-AU" sz="1200" dirty="0">
                <a:latin typeface="+mn-lt"/>
                <a:hlinkClick r:id="rId3"/>
              </a:rPr>
              <a:t>The Well </a:t>
            </a:r>
            <a:r>
              <a:rPr lang="en-AU" sz="1200" dirty="0">
                <a:latin typeface="+mn-lt"/>
              </a:rPr>
              <a:t>site for more resources and excursions. Contact the education team via </a:t>
            </a:r>
            <a:r>
              <a:rPr lang="en-AU" sz="1200" dirty="0">
                <a:latin typeface="+mn-lt"/>
                <a:hlinkClick r:id="rId4"/>
              </a:rPr>
              <a:t>thewell@sawater.com.au</a:t>
            </a:r>
            <a:r>
              <a:rPr lang="en-AU" sz="1200" dirty="0">
                <a:latin typeface="+mn-lt"/>
              </a:rPr>
              <a:t> with any questions or feedback about this resource. </a:t>
            </a:r>
          </a:p>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Notes for teachers</a:t>
            </a:r>
          </a:p>
        </p:txBody>
      </p:sp>
    </p:spTree>
    <p:extLst>
      <p:ext uri="{BB962C8B-B14F-4D97-AF65-F5344CB8AC3E}">
        <p14:creationId xmlns:p14="http://schemas.microsoft.com/office/powerpoint/2010/main" val="409269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1079-92C0-3760-A306-7401397D3B9A}"/>
              </a:ext>
            </a:extLst>
          </p:cNvPr>
          <p:cNvSpPr>
            <a:spLocks noGrp="1"/>
          </p:cNvSpPr>
          <p:nvPr>
            <p:ph type="title"/>
          </p:nvPr>
        </p:nvSpPr>
        <p:spPr/>
        <p:txBody>
          <a:bodyPr/>
          <a:lstStyle/>
          <a:p>
            <a:r>
              <a:rPr lang="en-AU" sz="3600" dirty="0"/>
              <a:t>Sanitation statistics</a:t>
            </a:r>
          </a:p>
        </p:txBody>
      </p:sp>
      <p:sp>
        <p:nvSpPr>
          <p:cNvPr id="7" name="TextBox 6">
            <a:extLst>
              <a:ext uri="{FF2B5EF4-FFF2-40B4-BE49-F238E27FC236}">
                <a16:creationId xmlns:a16="http://schemas.microsoft.com/office/drawing/2014/main" id="{83D4AC54-C8C9-3705-93F1-5BF0B5943F65}"/>
              </a:ext>
            </a:extLst>
          </p:cNvPr>
          <p:cNvSpPr txBox="1"/>
          <p:nvPr/>
        </p:nvSpPr>
        <p:spPr>
          <a:xfrm>
            <a:off x="474048" y="1055027"/>
            <a:ext cx="8194464" cy="3093154"/>
          </a:xfrm>
          <a:prstGeom prst="rect">
            <a:avLst/>
          </a:prstGeom>
          <a:noFill/>
        </p:spPr>
        <p:txBody>
          <a:bodyPr wrap="square" lIns="91440" tIns="45720" rIns="91440" bIns="45720" anchor="t">
            <a:spAutoFit/>
          </a:bodyPr>
          <a:lstStyle/>
          <a:p>
            <a:pPr marL="213995" indent="-213995">
              <a:buFont typeface="Arial" panose="020B0604020202020204" pitchFamily="34" charset="0"/>
              <a:buChar char="•"/>
            </a:pPr>
            <a:r>
              <a:rPr lang="en-AU" sz="1300" dirty="0">
                <a:cs typeface="Arial" panose="020B0604020202020204" pitchFamily="34" charset="0"/>
              </a:rPr>
              <a:t>In 2020, 54% of the global population (4.2 billion people) used a safely managed sanitation service.</a:t>
            </a:r>
            <a:endParaRPr lang="en-US"/>
          </a:p>
          <a:p>
            <a:pPr marL="213995" indent="-213995">
              <a:buFont typeface="Arial" panose="020B0604020202020204" pitchFamily="34" charset="0"/>
              <a:buChar char="•"/>
            </a:pPr>
            <a:r>
              <a:rPr lang="en-AU" sz="1300" dirty="0">
                <a:cs typeface="Arial" panose="020B0604020202020204" pitchFamily="34" charset="0"/>
              </a:rPr>
              <a:t>Over 1.7 billion people still do not have basic sanitation services, such as private toilets or latrines.</a:t>
            </a:r>
          </a:p>
          <a:p>
            <a:pPr marL="213995" indent="-213995">
              <a:buFont typeface="Arial" panose="020B0604020202020204" pitchFamily="34" charset="0"/>
              <a:buChar char="•"/>
            </a:pPr>
            <a:r>
              <a:rPr lang="en-AU" sz="1300" dirty="0">
                <a:cs typeface="Arial" panose="020B0604020202020204" pitchFamily="34" charset="0"/>
              </a:rPr>
              <a:t>Of these, 494 million still defecate in the open, for example in street gutters, behind bushes or into open bodies of water.</a:t>
            </a:r>
          </a:p>
          <a:p>
            <a:pPr marL="213995" indent="-213995">
              <a:buFont typeface="Arial" panose="020B0604020202020204" pitchFamily="34" charset="0"/>
              <a:buChar char="•"/>
            </a:pPr>
            <a:r>
              <a:rPr lang="en-AU" sz="1300" dirty="0">
                <a:cs typeface="Arial" panose="020B0604020202020204" pitchFamily="34" charset="0"/>
              </a:rPr>
              <a:t>In 2020, 45% of the household wastewater generated globally was discharged without safe treatment.</a:t>
            </a:r>
          </a:p>
          <a:p>
            <a:pPr marL="213995" indent="-213995">
              <a:buFont typeface="Arial" panose="020B0604020202020204" pitchFamily="34" charset="0"/>
              <a:buChar char="•"/>
            </a:pPr>
            <a:r>
              <a:rPr lang="en-AU" sz="1300" dirty="0">
                <a:cs typeface="Arial" panose="020B0604020202020204" pitchFamily="34" charset="0"/>
              </a:rPr>
              <a:t>At least 10% of the world’s population is thought to consume food irrigated by wastewater.</a:t>
            </a:r>
          </a:p>
          <a:p>
            <a:pPr marL="213995" indent="-213995">
              <a:buFont typeface="Arial" panose="020B0604020202020204" pitchFamily="34" charset="0"/>
              <a:buChar char="•"/>
            </a:pPr>
            <a:r>
              <a:rPr lang="en-AU" sz="1300" dirty="0">
                <a:cs typeface="Arial" panose="020B0604020202020204" pitchFamily="34" charset="0"/>
              </a:rPr>
              <a:t>Poor sanitation reduces human well-being, social and economic development due to impacts such as anxiety, risk of sexual assault, and lost opportunities for education and work.</a:t>
            </a:r>
          </a:p>
          <a:p>
            <a:pPr marL="213995" indent="-213995">
              <a:buFont typeface="Arial" panose="020B0604020202020204" pitchFamily="34" charset="0"/>
              <a:buChar char="•"/>
            </a:pPr>
            <a:r>
              <a:rPr lang="en-AU" sz="1300" dirty="0">
                <a:cs typeface="Arial" panose="020B0604020202020204" pitchFamily="34" charset="0"/>
              </a:rPr>
              <a:t>Poor sanitation is linked to transmission of diarrhoeal diseases such as cholera and dysentery, as well as typhoid, intestinal worm infections and polio. It exacerbates stunting and contributes to the spread of antimicrobial resistance.</a:t>
            </a:r>
          </a:p>
          <a:p>
            <a:endParaRPr lang="en-AU" sz="1300" dirty="0">
              <a:cs typeface="Arial" panose="020B0604020202020204" pitchFamily="34" charset="0"/>
            </a:endParaRPr>
          </a:p>
          <a:p>
            <a:pPr algn="r"/>
            <a:r>
              <a:rPr lang="en-AU" sz="1300" i="1" dirty="0">
                <a:cs typeface="Arial" panose="020B0604020202020204" pitchFamily="34" charset="0"/>
              </a:rPr>
              <a:t>World Health Organisation, 2022</a:t>
            </a:r>
          </a:p>
        </p:txBody>
      </p:sp>
    </p:spTree>
    <p:extLst>
      <p:ext uri="{BB962C8B-B14F-4D97-AF65-F5344CB8AC3E}">
        <p14:creationId xmlns:p14="http://schemas.microsoft.com/office/powerpoint/2010/main" val="91290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487275-06FA-BB52-1406-5782B602C40E}"/>
              </a:ext>
            </a:extLst>
          </p:cNvPr>
          <p:cNvSpPr>
            <a:spLocks noGrp="1"/>
          </p:cNvSpPr>
          <p:nvPr>
            <p:ph type="body" idx="15"/>
          </p:nvPr>
        </p:nvSpPr>
        <p:spPr>
          <a:xfrm>
            <a:off x="464561" y="4462973"/>
            <a:ext cx="2476602" cy="259856"/>
          </a:xfrm>
        </p:spPr>
        <p:txBody>
          <a:bodyPr/>
          <a:lstStyle/>
          <a:p>
            <a:r>
              <a:rPr lang="en-AU" dirty="0"/>
              <a:t>Learning resource, 2024</a:t>
            </a:r>
          </a:p>
        </p:txBody>
      </p:sp>
      <p:sp>
        <p:nvSpPr>
          <p:cNvPr id="3" name="Text Placeholder 2">
            <a:extLst>
              <a:ext uri="{FF2B5EF4-FFF2-40B4-BE49-F238E27FC236}">
                <a16:creationId xmlns:a16="http://schemas.microsoft.com/office/drawing/2014/main" id="{61245673-21A5-2444-C897-F51AD2B462FA}"/>
              </a:ext>
            </a:extLst>
          </p:cNvPr>
          <p:cNvSpPr>
            <a:spLocks noGrp="1"/>
          </p:cNvSpPr>
          <p:nvPr>
            <p:ph type="body" idx="14"/>
          </p:nvPr>
        </p:nvSpPr>
        <p:spPr>
          <a:xfrm>
            <a:off x="464561" y="1319972"/>
            <a:ext cx="5506748" cy="2851336"/>
          </a:xfrm>
        </p:spPr>
        <p:txBody>
          <a:bodyPr/>
          <a:lstStyle/>
          <a:p>
            <a:r>
              <a:rPr lang="en-AU" sz="4800" dirty="0"/>
              <a:t>The stinky history of sewerage </a:t>
            </a:r>
          </a:p>
          <a:p>
            <a:r>
              <a:rPr lang="en-AU" sz="3200" dirty="0"/>
              <a:t>in South Australia</a:t>
            </a:r>
            <a:endParaRPr lang="en-AU" sz="4800" dirty="0"/>
          </a:p>
        </p:txBody>
      </p:sp>
    </p:spTree>
    <p:extLst>
      <p:ext uri="{BB962C8B-B14F-4D97-AF65-F5344CB8AC3E}">
        <p14:creationId xmlns:p14="http://schemas.microsoft.com/office/powerpoint/2010/main" val="28677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0"/>
          </p:nvPr>
        </p:nvSpPr>
        <p:spPr>
          <a:xfrm>
            <a:off x="415097" y="1214330"/>
            <a:ext cx="3764252" cy="2714839"/>
          </a:xfrm>
        </p:spPr>
        <p:txBody>
          <a:bodyPr/>
          <a:lstStyle/>
          <a:p>
            <a:r>
              <a:rPr lang="en-AU" sz="1800" dirty="0">
                <a:solidFill>
                  <a:schemeClr val="accent1"/>
                </a:solidFill>
                <a:latin typeface="+mj-lt"/>
                <a:ea typeface="+mj-ea"/>
                <a:cs typeface="+mj-cs"/>
              </a:rPr>
              <a:t>How do you think wastewater might have been managed…</a:t>
            </a:r>
          </a:p>
          <a:p>
            <a:r>
              <a:rPr lang="en-AU" sz="1800" dirty="0">
                <a:solidFill>
                  <a:schemeClr val="accent1"/>
                </a:solidFill>
                <a:latin typeface="+mj-lt"/>
                <a:ea typeface="+mj-ea"/>
                <a:cs typeface="+mj-cs"/>
              </a:rPr>
              <a:t>50 years ago? </a:t>
            </a:r>
          </a:p>
          <a:p>
            <a:r>
              <a:rPr lang="en-AU" sz="1800" dirty="0">
                <a:solidFill>
                  <a:schemeClr val="accent1"/>
                </a:solidFill>
                <a:latin typeface="+mj-lt"/>
                <a:ea typeface="+mj-ea"/>
                <a:cs typeface="+mj-cs"/>
              </a:rPr>
              <a:t>100 years ago? </a:t>
            </a:r>
          </a:p>
          <a:p>
            <a:r>
              <a:rPr lang="en-AU" sz="1800" dirty="0">
                <a:solidFill>
                  <a:schemeClr val="accent1"/>
                </a:solidFill>
                <a:latin typeface="+mj-lt"/>
                <a:ea typeface="+mj-ea"/>
                <a:cs typeface="+mj-cs"/>
              </a:rPr>
              <a:t>150 years ago? </a:t>
            </a:r>
          </a:p>
          <a:p>
            <a:r>
              <a:rPr lang="en-AU" sz="1800" dirty="0">
                <a:solidFill>
                  <a:schemeClr val="accent1"/>
                </a:solidFill>
                <a:latin typeface="+mj-lt"/>
                <a:ea typeface="+mj-ea"/>
                <a:cs typeface="+mj-cs"/>
              </a:rPr>
              <a:t>500 years ago?</a:t>
            </a:r>
          </a:p>
          <a:p>
            <a:endParaRPr lang="en-AU" sz="1800" dirty="0">
              <a:solidFill>
                <a:schemeClr val="accent1"/>
              </a:solidFill>
              <a:latin typeface="+mj-lt"/>
              <a:ea typeface="+mj-ea"/>
              <a:cs typeface="+mj-cs"/>
            </a:endParaRPr>
          </a:p>
          <a:p>
            <a:endParaRPr lang="en-AU" dirty="0"/>
          </a:p>
        </p:txBody>
      </p:sp>
      <p:sp>
        <p:nvSpPr>
          <p:cNvPr id="6" name="Content Placeholder 2">
            <a:extLst>
              <a:ext uri="{FF2B5EF4-FFF2-40B4-BE49-F238E27FC236}">
                <a16:creationId xmlns:a16="http://schemas.microsoft.com/office/drawing/2014/main" id="{4EB0611F-A312-DC86-ED92-65C1F28D4179}"/>
              </a:ext>
            </a:extLst>
          </p:cNvPr>
          <p:cNvSpPr txBox="1">
            <a:spLocks/>
          </p:cNvSpPr>
          <p:nvPr/>
        </p:nvSpPr>
        <p:spPr>
          <a:xfrm>
            <a:off x="4964652" y="1003177"/>
            <a:ext cx="3491290" cy="3661068"/>
          </a:xfrm>
          <a:prstGeom prst="rect">
            <a:avLst/>
          </a:prstGeom>
        </p:spPr>
        <p:txBody>
          <a:bodyPr/>
          <a:lstStyle>
            <a:lvl1pPr marL="0" indent="0" algn="l" defTabSz="457200" rtl="0" eaLnBrk="1" latinLnBrk="0" hangingPunct="1">
              <a:lnSpc>
                <a:spcPct val="110000"/>
              </a:lnSpc>
              <a:spcBef>
                <a:spcPts val="300"/>
              </a:spcBef>
              <a:spcAft>
                <a:spcPts val="300"/>
              </a:spcAft>
              <a:buFont typeface="Arial"/>
              <a:buNone/>
              <a:defRPr sz="1600" kern="1200" baseline="0">
                <a:solidFill>
                  <a:schemeClr val="bg1"/>
                </a:solidFill>
                <a:latin typeface="Arial" panose="020B0604020202020204" pitchFamily="34" charset="0"/>
                <a:ea typeface="+mn-ea"/>
                <a:cs typeface="Arial" panose="020B0604020202020204" pitchFamily="34" charset="0"/>
              </a:defRPr>
            </a:lvl1pPr>
            <a:lvl2pPr marL="288000" indent="-252000" algn="l" defTabSz="457200" rtl="0" eaLnBrk="1" latinLnBrk="0" hangingPunct="1">
              <a:lnSpc>
                <a:spcPct val="110000"/>
              </a:lnSpc>
              <a:spcBef>
                <a:spcPts val="300"/>
              </a:spcBef>
              <a:spcAft>
                <a:spcPts val="3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720000" indent="-252000" algn="l" defTabSz="457200" rtl="0" eaLnBrk="1" latinLnBrk="0" hangingPunct="1">
              <a:lnSpc>
                <a:spcPct val="110000"/>
              </a:lnSpc>
              <a:spcBef>
                <a:spcPts val="300"/>
              </a:spcBef>
              <a:spcAft>
                <a:spcPts val="300"/>
              </a:spcAft>
              <a:buFont typeface="Calibri" panose="020F050202020403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080000" indent="-252000" algn="l" defTabSz="457200" rtl="0" eaLnBrk="1" latinLnBrk="0" hangingPunct="1">
              <a:lnSpc>
                <a:spcPct val="110000"/>
              </a:lnSpc>
              <a:spcBef>
                <a:spcPts val="300"/>
              </a:spcBef>
              <a:spcAft>
                <a:spcPts val="300"/>
              </a:spcAft>
              <a:buFont typeface="Courier New" panose="02070309020205020404" pitchFamily="49" charset="0"/>
              <a:buChar char="o"/>
              <a:defRPr sz="1200" kern="1200">
                <a:solidFill>
                  <a:schemeClr val="bg1"/>
                </a:solidFill>
                <a:latin typeface="Arial" panose="020B0604020202020204" pitchFamily="34" charset="0"/>
                <a:ea typeface="+mn-ea"/>
                <a:cs typeface="Arial" panose="020B0604020202020204" pitchFamily="34" charset="0"/>
              </a:defRPr>
            </a:lvl4pPr>
            <a:lvl5pPr marL="1828800" marR="0" indent="0" algn="l" defTabSz="457200" rtl="0" eaLnBrk="1" fontAlgn="auto" latinLnBrk="0" hangingPunct="1">
              <a:lnSpc>
                <a:spcPct val="90000"/>
              </a:lnSpc>
              <a:spcBef>
                <a:spcPts val="300"/>
              </a:spcBef>
              <a:spcAft>
                <a:spcPts val="300"/>
              </a:spcAft>
              <a:buClrTx/>
              <a:buSzTx/>
              <a:buFont typeface="Wingdings" panose="05000000000000000000" pitchFamily="2" charset="2"/>
              <a:buNone/>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dirty="0">
                <a:latin typeface="+mj-lt"/>
              </a:rPr>
              <a:t>What was our local sewer network like in the past? </a:t>
            </a:r>
          </a:p>
          <a:p>
            <a:pPr marL="457200" indent="-457200">
              <a:buFont typeface="Arial" panose="020B0604020202020204" pitchFamily="34" charset="0"/>
              <a:buChar char="•"/>
            </a:pPr>
            <a:endParaRPr lang="en-AU" sz="3600" dirty="0">
              <a:latin typeface="+mj-lt"/>
            </a:endParaRPr>
          </a:p>
          <a:p>
            <a:pPr marL="457200" indent="-457200">
              <a:buFont typeface="Arial" panose="020B0604020202020204" pitchFamily="34" charset="0"/>
              <a:buChar char="•"/>
            </a:pPr>
            <a:endParaRPr lang="en-AU" sz="3600" dirty="0">
              <a:latin typeface="+mj-lt"/>
            </a:endParaRPr>
          </a:p>
          <a:p>
            <a:endParaRPr lang="en-AU" sz="3600" dirty="0">
              <a:latin typeface="+mj-lt"/>
            </a:endParaRPr>
          </a:p>
        </p:txBody>
      </p:sp>
    </p:spTree>
    <p:extLst>
      <p:ext uri="{BB962C8B-B14F-4D97-AF65-F5344CB8AC3E}">
        <p14:creationId xmlns:p14="http://schemas.microsoft.com/office/powerpoint/2010/main" val="305663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1"/>
          </p:nvPr>
        </p:nvSpPr>
        <p:spPr>
          <a:xfrm>
            <a:off x="498661" y="1016715"/>
            <a:ext cx="3983531" cy="3110070"/>
          </a:xfrm>
        </p:spPr>
        <p:txBody>
          <a:bodyPr/>
          <a:lstStyle/>
          <a:p>
            <a:r>
              <a:rPr lang="en-AU" sz="1400" dirty="0">
                <a:latin typeface="+mn-lt"/>
              </a:rPr>
              <a:t>English colonists moved into the Adelaide region from 1836 and by 1877, Adelaide had 7,000 cesspits underneath the city, and raw sewage was flushed daily into the River Torrens.</a:t>
            </a:r>
          </a:p>
          <a:p>
            <a:r>
              <a:rPr lang="en-AU" sz="1400" dirty="0">
                <a:latin typeface="+mn-lt"/>
              </a:rPr>
              <a:t>Torrens water was used for everything from washing to drinking and cooking, so this poor sanitation meant that the city’s death rate from epidemic diseases was 24.1 per thousand people, almost double the state average of 12.8 deaths per thousand.</a:t>
            </a:r>
          </a:p>
          <a:p>
            <a:endParaRPr lang="en-AU" sz="1400" dirty="0">
              <a:latin typeface="+mn-lt"/>
            </a:endParaRPr>
          </a:p>
        </p:txBody>
      </p:sp>
      <p:sp>
        <p:nvSpPr>
          <p:cNvPr id="2" name="Title 1">
            <a:extLst>
              <a:ext uri="{FF2B5EF4-FFF2-40B4-BE49-F238E27FC236}">
                <a16:creationId xmlns:a16="http://schemas.microsoft.com/office/drawing/2014/main" id="{EF0BBDC6-C112-E274-E1CE-9A8C5408ACB0}"/>
              </a:ext>
            </a:extLst>
          </p:cNvPr>
          <p:cNvSpPr>
            <a:spLocks noGrp="1"/>
          </p:cNvSpPr>
          <p:nvPr>
            <p:ph type="title"/>
          </p:nvPr>
        </p:nvSpPr>
        <p:spPr>
          <a:xfrm>
            <a:off x="324000" y="268703"/>
            <a:ext cx="8141906" cy="994172"/>
          </a:xfrm>
        </p:spPr>
        <p:txBody>
          <a:bodyPr/>
          <a:lstStyle/>
          <a:p>
            <a:r>
              <a:rPr lang="en-AU" sz="3600" dirty="0"/>
              <a:t>Sewer history of Adelaide</a:t>
            </a:r>
          </a:p>
        </p:txBody>
      </p:sp>
      <p:pic>
        <p:nvPicPr>
          <p:cNvPr id="6" name="Picture 5">
            <a:extLst>
              <a:ext uri="{FF2B5EF4-FFF2-40B4-BE49-F238E27FC236}">
                <a16:creationId xmlns:a16="http://schemas.microsoft.com/office/drawing/2014/main" id="{64125D12-12D8-B2C7-8943-35D9F268147A}"/>
              </a:ext>
            </a:extLst>
          </p:cNvPr>
          <p:cNvPicPr>
            <a:picLocks noChangeAspect="1"/>
          </p:cNvPicPr>
          <p:nvPr/>
        </p:nvPicPr>
        <p:blipFill>
          <a:blip r:embed="rId3"/>
          <a:stretch>
            <a:fillRect/>
          </a:stretch>
        </p:blipFill>
        <p:spPr>
          <a:xfrm>
            <a:off x="4575966" y="1133234"/>
            <a:ext cx="4129363" cy="2671323"/>
          </a:xfrm>
          <a:prstGeom prst="rect">
            <a:avLst/>
          </a:prstGeom>
        </p:spPr>
      </p:pic>
    </p:spTree>
    <p:extLst>
      <p:ext uri="{BB962C8B-B14F-4D97-AF65-F5344CB8AC3E}">
        <p14:creationId xmlns:p14="http://schemas.microsoft.com/office/powerpoint/2010/main" val="8739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1"/>
          </p:nvPr>
        </p:nvSpPr>
        <p:spPr>
          <a:xfrm>
            <a:off x="478112" y="1109181"/>
            <a:ext cx="4877659" cy="3016293"/>
          </a:xfrm>
        </p:spPr>
        <p:txBody>
          <a:bodyPr/>
          <a:lstStyle/>
          <a:p>
            <a:r>
              <a:rPr lang="en-AU" sz="1500" dirty="0">
                <a:latin typeface="+mn-lt"/>
              </a:rPr>
              <a:t>In 1881 the Deep Drainage Network became functional, and Adelaide became the first Australian capital city to be connected to a water-based sewerage system.</a:t>
            </a:r>
          </a:p>
          <a:p>
            <a:r>
              <a:rPr lang="en-AU" sz="1500" dirty="0">
                <a:latin typeface="+mn-lt"/>
              </a:rPr>
              <a:t>During the Great Depression in 1938, most of Adelaide was connected to the sewer system. It was 1955 when Adelaide became the first Australian city to have 75% of its suburbs connected to the sewers. </a:t>
            </a:r>
          </a:p>
          <a:p>
            <a:endParaRPr lang="en-AU" sz="1500" dirty="0">
              <a:latin typeface="+mn-lt"/>
            </a:endParaRPr>
          </a:p>
        </p:txBody>
      </p:sp>
      <p:sp>
        <p:nvSpPr>
          <p:cNvPr id="2" name="Title 1">
            <a:extLst>
              <a:ext uri="{FF2B5EF4-FFF2-40B4-BE49-F238E27FC236}">
                <a16:creationId xmlns:a16="http://schemas.microsoft.com/office/drawing/2014/main" id="{EF0BBDC6-C112-E274-E1CE-9A8C5408ACB0}"/>
              </a:ext>
            </a:extLst>
          </p:cNvPr>
          <p:cNvSpPr>
            <a:spLocks noGrp="1"/>
          </p:cNvSpPr>
          <p:nvPr>
            <p:ph type="title"/>
          </p:nvPr>
        </p:nvSpPr>
        <p:spPr>
          <a:xfrm>
            <a:off x="324000" y="268703"/>
            <a:ext cx="8141906" cy="994172"/>
          </a:xfrm>
        </p:spPr>
        <p:txBody>
          <a:bodyPr/>
          <a:lstStyle/>
          <a:p>
            <a:r>
              <a:rPr lang="en-AU" sz="3600" dirty="0"/>
              <a:t>Sewer history of Adelaide</a:t>
            </a:r>
          </a:p>
        </p:txBody>
      </p:sp>
      <p:pic>
        <p:nvPicPr>
          <p:cNvPr id="4" name="Picture 2" descr="Image: men working on pipes in ditch cut into dirt road">
            <a:extLst>
              <a:ext uri="{FF2B5EF4-FFF2-40B4-BE49-F238E27FC236}">
                <a16:creationId xmlns:a16="http://schemas.microsoft.com/office/drawing/2014/main" id="{465BC701-3D78-BF69-78D8-94B36F539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303" y="818455"/>
            <a:ext cx="2953271" cy="2210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D151540-5951-54B2-65D0-164A71479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521" y="2885748"/>
            <a:ext cx="2257523"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3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1"/>
          </p:nvPr>
        </p:nvSpPr>
        <p:spPr>
          <a:xfrm>
            <a:off x="478113" y="1004545"/>
            <a:ext cx="4012244" cy="3029772"/>
          </a:xfrm>
        </p:spPr>
        <p:txBody>
          <a:bodyPr/>
          <a:lstStyle/>
          <a:p>
            <a:r>
              <a:rPr lang="en-AU" sz="1500" dirty="0">
                <a:latin typeface="+mn-lt"/>
              </a:rPr>
              <a:t>Adelaide’s first wastewater treatment plant is still operating today. </a:t>
            </a:r>
          </a:p>
          <a:p>
            <a:r>
              <a:rPr lang="en-AU" sz="1500" dirty="0">
                <a:latin typeface="+mn-lt"/>
              </a:rPr>
              <a:t>Glenelg WWTP was established in 1904, and over the years it has been at the forefront of wastewater treatment technology. </a:t>
            </a:r>
          </a:p>
          <a:p>
            <a:r>
              <a:rPr lang="en-AU" sz="1500" dirty="0">
                <a:latin typeface="+mn-lt"/>
              </a:rPr>
              <a:t>The plant has had upgrades to meet growing demands in 1945, 1962, 1973, and 2002. The plant now treats about 30% of Adelaide’s wastewater, returning 2.8 gigalitres of treated water back into the environment. </a:t>
            </a:r>
          </a:p>
          <a:p>
            <a:endParaRPr lang="en-AU" sz="1500" dirty="0">
              <a:latin typeface="+mn-lt"/>
            </a:endParaRPr>
          </a:p>
        </p:txBody>
      </p:sp>
      <p:sp>
        <p:nvSpPr>
          <p:cNvPr id="2" name="Title 1">
            <a:extLst>
              <a:ext uri="{FF2B5EF4-FFF2-40B4-BE49-F238E27FC236}">
                <a16:creationId xmlns:a16="http://schemas.microsoft.com/office/drawing/2014/main" id="{EF0BBDC6-C112-E274-E1CE-9A8C5408ACB0}"/>
              </a:ext>
            </a:extLst>
          </p:cNvPr>
          <p:cNvSpPr>
            <a:spLocks noGrp="1"/>
          </p:cNvSpPr>
          <p:nvPr>
            <p:ph type="title"/>
          </p:nvPr>
        </p:nvSpPr>
        <p:spPr>
          <a:xfrm>
            <a:off x="324000" y="268703"/>
            <a:ext cx="8141906" cy="994172"/>
          </a:xfrm>
        </p:spPr>
        <p:txBody>
          <a:bodyPr/>
          <a:lstStyle/>
          <a:p>
            <a:r>
              <a:rPr lang="en-AU" sz="3600" dirty="0"/>
              <a:t>Adelaide’s oldest wastewater plant</a:t>
            </a:r>
          </a:p>
        </p:txBody>
      </p:sp>
      <p:pic>
        <p:nvPicPr>
          <p:cNvPr id="6" name="Picture 5">
            <a:extLst>
              <a:ext uri="{FF2B5EF4-FFF2-40B4-BE49-F238E27FC236}">
                <a16:creationId xmlns:a16="http://schemas.microsoft.com/office/drawing/2014/main" id="{AA28A0E4-FFF2-13E0-C324-BB6A402A2DD9}"/>
              </a:ext>
            </a:extLst>
          </p:cNvPr>
          <p:cNvPicPr>
            <a:picLocks noChangeAspect="1"/>
          </p:cNvPicPr>
          <p:nvPr/>
        </p:nvPicPr>
        <p:blipFill>
          <a:blip r:embed="rId3"/>
          <a:stretch>
            <a:fillRect/>
          </a:stretch>
        </p:blipFill>
        <p:spPr>
          <a:xfrm>
            <a:off x="4568565" y="1004545"/>
            <a:ext cx="4097322" cy="2946969"/>
          </a:xfrm>
          <a:prstGeom prst="rect">
            <a:avLst/>
          </a:prstGeom>
        </p:spPr>
      </p:pic>
    </p:spTree>
    <p:extLst>
      <p:ext uri="{BB962C8B-B14F-4D97-AF65-F5344CB8AC3E}">
        <p14:creationId xmlns:p14="http://schemas.microsoft.com/office/powerpoint/2010/main" val="400560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28487-4CB6-30D3-8A75-608602DD68B4}"/>
              </a:ext>
            </a:extLst>
          </p:cNvPr>
          <p:cNvSpPr>
            <a:spLocks noGrp="1"/>
          </p:cNvSpPr>
          <p:nvPr>
            <p:ph idx="11"/>
          </p:nvPr>
        </p:nvSpPr>
        <p:spPr>
          <a:xfrm>
            <a:off x="507100" y="1597610"/>
            <a:ext cx="6973200" cy="2530800"/>
          </a:xfrm>
        </p:spPr>
        <p:txBody>
          <a:bodyPr/>
          <a:lstStyle/>
          <a:p>
            <a:pPr marL="385763" indent="-385763">
              <a:buFont typeface="+mj-lt"/>
              <a:buAutoNum type="arabicPeriod"/>
            </a:pPr>
            <a:r>
              <a:rPr lang="en-AU" sz="1800" dirty="0">
                <a:latin typeface="+mn-lt"/>
              </a:rPr>
              <a:t>Inlet and screening</a:t>
            </a:r>
          </a:p>
          <a:p>
            <a:pPr marL="385763" indent="-385763">
              <a:buFont typeface="+mj-lt"/>
              <a:buAutoNum type="arabicPeriod"/>
            </a:pPr>
            <a:r>
              <a:rPr lang="en-AU" sz="1800" dirty="0">
                <a:latin typeface="+mn-lt"/>
              </a:rPr>
              <a:t>Grit vortex </a:t>
            </a:r>
          </a:p>
          <a:p>
            <a:pPr marL="385763" indent="-385763">
              <a:buFont typeface="+mj-lt"/>
              <a:buAutoNum type="arabicPeriod"/>
            </a:pPr>
            <a:r>
              <a:rPr lang="en-AU" sz="1800" dirty="0">
                <a:latin typeface="+mn-lt"/>
              </a:rPr>
              <a:t>Primary sedimentation</a:t>
            </a:r>
          </a:p>
          <a:p>
            <a:pPr marL="385763" indent="-385763">
              <a:buFont typeface="+mj-lt"/>
              <a:buAutoNum type="arabicPeriod"/>
            </a:pPr>
            <a:r>
              <a:rPr lang="en-AU" sz="1800" dirty="0">
                <a:latin typeface="+mn-lt"/>
              </a:rPr>
              <a:t>Activated sludge reactor</a:t>
            </a:r>
          </a:p>
          <a:p>
            <a:pPr marL="385763" indent="-385763">
              <a:buFont typeface="+mj-lt"/>
              <a:buAutoNum type="arabicPeriod"/>
            </a:pPr>
            <a:r>
              <a:rPr lang="en-AU" sz="1800" dirty="0">
                <a:latin typeface="+mn-lt"/>
              </a:rPr>
              <a:t>Clarifier</a:t>
            </a:r>
          </a:p>
          <a:p>
            <a:pPr marL="385763" indent="-385763">
              <a:buFont typeface="+mj-lt"/>
              <a:buAutoNum type="arabicPeriod"/>
            </a:pPr>
            <a:r>
              <a:rPr lang="en-AU" sz="1800" dirty="0">
                <a:latin typeface="+mn-lt"/>
              </a:rPr>
              <a:t>Lagoon</a:t>
            </a:r>
          </a:p>
          <a:p>
            <a:endParaRPr lang="en-AU" sz="1800" dirty="0">
              <a:latin typeface="+mn-lt"/>
            </a:endParaRPr>
          </a:p>
          <a:p>
            <a:pPr marL="385763" indent="-385763">
              <a:buFont typeface="+mj-lt"/>
              <a:buAutoNum type="arabicPeriod"/>
            </a:pPr>
            <a:endParaRPr lang="en-AU" sz="1800" dirty="0">
              <a:latin typeface="+mn-lt"/>
            </a:endParaRPr>
          </a:p>
        </p:txBody>
      </p:sp>
      <p:sp>
        <p:nvSpPr>
          <p:cNvPr id="2" name="Title 1">
            <a:extLst>
              <a:ext uri="{FF2B5EF4-FFF2-40B4-BE49-F238E27FC236}">
                <a16:creationId xmlns:a16="http://schemas.microsoft.com/office/drawing/2014/main" id="{2177E3C3-7569-2810-0376-A4AE2BFB5930}"/>
              </a:ext>
            </a:extLst>
          </p:cNvPr>
          <p:cNvSpPr>
            <a:spLocks noGrp="1"/>
          </p:cNvSpPr>
          <p:nvPr>
            <p:ph type="title"/>
          </p:nvPr>
        </p:nvSpPr>
        <p:spPr>
          <a:xfrm>
            <a:off x="324000" y="268703"/>
            <a:ext cx="5624039" cy="994172"/>
          </a:xfrm>
        </p:spPr>
        <p:txBody>
          <a:bodyPr/>
          <a:lstStyle/>
          <a:p>
            <a:r>
              <a:rPr lang="en-AU" sz="3600" dirty="0"/>
              <a:t>How wastewater treatment works</a:t>
            </a:r>
          </a:p>
        </p:txBody>
      </p:sp>
      <p:pic>
        <p:nvPicPr>
          <p:cNvPr id="5" name="Picture 4" descr="A screenshot of a video game&#10;&#10;Description automatically generated">
            <a:extLst>
              <a:ext uri="{FF2B5EF4-FFF2-40B4-BE49-F238E27FC236}">
                <a16:creationId xmlns:a16="http://schemas.microsoft.com/office/drawing/2014/main" id="{263A9F00-F3BE-AB4C-F924-D613B240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29" y="268703"/>
            <a:ext cx="2091920" cy="3941285"/>
          </a:xfrm>
          <a:prstGeom prst="rect">
            <a:avLst/>
          </a:prstGeom>
        </p:spPr>
      </p:pic>
    </p:spTree>
    <p:extLst>
      <p:ext uri="{BB962C8B-B14F-4D97-AF65-F5344CB8AC3E}">
        <p14:creationId xmlns:p14="http://schemas.microsoft.com/office/powerpoint/2010/main" val="2141736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FE347-9244-8FC9-C676-0572122DB752}"/>
              </a:ext>
            </a:extLst>
          </p:cNvPr>
          <p:cNvSpPr>
            <a:spLocks noGrp="1"/>
          </p:cNvSpPr>
          <p:nvPr>
            <p:ph idx="11"/>
          </p:nvPr>
        </p:nvSpPr>
        <p:spPr>
          <a:xfrm>
            <a:off x="4084341" y="937506"/>
            <a:ext cx="6973200" cy="2530800"/>
          </a:xfrm>
        </p:spPr>
        <p:txBody>
          <a:bodyPr/>
          <a:lstStyle/>
          <a:p>
            <a:r>
              <a:rPr lang="en-AU" sz="1800" dirty="0"/>
              <a:t>Remember the 3 P’s</a:t>
            </a:r>
          </a:p>
        </p:txBody>
      </p:sp>
      <p:sp>
        <p:nvSpPr>
          <p:cNvPr id="2" name="Title 1">
            <a:extLst>
              <a:ext uri="{FF2B5EF4-FFF2-40B4-BE49-F238E27FC236}">
                <a16:creationId xmlns:a16="http://schemas.microsoft.com/office/drawing/2014/main" id="{F9A7AF3E-7D1B-E321-07AC-5334D8AD9186}"/>
              </a:ext>
            </a:extLst>
          </p:cNvPr>
          <p:cNvSpPr>
            <a:spLocks noGrp="1"/>
          </p:cNvSpPr>
          <p:nvPr>
            <p:ph type="title"/>
          </p:nvPr>
        </p:nvSpPr>
        <p:spPr/>
        <p:txBody>
          <a:bodyPr/>
          <a:lstStyle/>
          <a:p>
            <a:r>
              <a:rPr lang="en-AU" sz="3600" dirty="0"/>
              <a:t>Blockages</a:t>
            </a:r>
          </a:p>
        </p:txBody>
      </p:sp>
      <p:pic>
        <p:nvPicPr>
          <p:cNvPr id="5" name="Picture 4" descr="A large metal container with debris&#10;&#10;Description automatically generated">
            <a:extLst>
              <a:ext uri="{FF2B5EF4-FFF2-40B4-BE49-F238E27FC236}">
                <a16:creationId xmlns:a16="http://schemas.microsoft.com/office/drawing/2014/main" id="{6B344E65-AE84-64C4-B0D1-2A4928A8F5B5}"/>
              </a:ext>
            </a:extLst>
          </p:cNvPr>
          <p:cNvPicPr>
            <a:picLocks noChangeAspect="1"/>
          </p:cNvPicPr>
          <p:nvPr/>
        </p:nvPicPr>
        <p:blipFill rotWithShape="1">
          <a:blip r:embed="rId3">
            <a:extLst>
              <a:ext uri="{28A0092B-C50C-407E-A947-70E740481C1C}">
                <a14:useLocalDpi xmlns:a14="http://schemas.microsoft.com/office/drawing/2010/main" val="0"/>
              </a:ext>
            </a:extLst>
          </a:blip>
          <a:srcRect b="22902"/>
          <a:stretch/>
        </p:blipFill>
        <p:spPr>
          <a:xfrm>
            <a:off x="618506" y="860511"/>
            <a:ext cx="2827030" cy="3265954"/>
          </a:xfrm>
          <a:prstGeom prst="rect">
            <a:avLst/>
          </a:prstGeom>
        </p:spPr>
      </p:pic>
      <p:pic>
        <p:nvPicPr>
          <p:cNvPr id="6" name="Picture 2">
            <a:extLst>
              <a:ext uri="{FF2B5EF4-FFF2-40B4-BE49-F238E27FC236}">
                <a16:creationId xmlns:a16="http://schemas.microsoft.com/office/drawing/2014/main" id="{201D82F4-4AEE-B29E-8786-D73248A5E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726" y="2202906"/>
            <a:ext cx="1885950" cy="18073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BFA1ED5-47AB-9AB4-B207-EADCD0E10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532" y="2013309"/>
            <a:ext cx="1529850" cy="1535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85C06C66-D434-E478-D657-D53066C74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855" y="1435842"/>
            <a:ext cx="756677" cy="106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7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1"/>
          </p:nvPr>
        </p:nvSpPr>
        <p:spPr>
          <a:xfrm>
            <a:off x="478113" y="1004545"/>
            <a:ext cx="4271440" cy="3029772"/>
          </a:xfrm>
        </p:spPr>
        <p:txBody>
          <a:bodyPr/>
          <a:lstStyle/>
          <a:p>
            <a:r>
              <a:rPr lang="en-AU" sz="1500" dirty="0">
                <a:latin typeface="+mn-lt"/>
              </a:rPr>
              <a:t>Glenelg Wastewater Treatment Plant now returns about 2.8 gigalitres of treated water to the central Adelaide area, helping green the city’s public areas such as parks, gardens and sporting facilities. Apart from irrigating green spaces, this initiative helps reduce the urban heat effect. </a:t>
            </a:r>
          </a:p>
          <a:p>
            <a:r>
              <a:rPr lang="en-AU" sz="1500" dirty="0">
                <a:latin typeface="+mn-lt"/>
              </a:rPr>
              <a:t>Recycled water is a great way to utilise our clean, treated wastewater, and reduce the demand on treated tap water for irrigation and agriculture. </a:t>
            </a:r>
          </a:p>
          <a:p>
            <a:endParaRPr lang="en-AU" sz="1500" dirty="0">
              <a:latin typeface="+mn-lt"/>
            </a:endParaRPr>
          </a:p>
          <a:p>
            <a:endParaRPr lang="en-AU" sz="1500" dirty="0">
              <a:latin typeface="+mn-lt"/>
            </a:endParaRPr>
          </a:p>
        </p:txBody>
      </p:sp>
      <p:sp>
        <p:nvSpPr>
          <p:cNvPr id="2" name="Title 1">
            <a:extLst>
              <a:ext uri="{FF2B5EF4-FFF2-40B4-BE49-F238E27FC236}">
                <a16:creationId xmlns:a16="http://schemas.microsoft.com/office/drawing/2014/main" id="{EF0BBDC6-C112-E274-E1CE-9A8C5408ACB0}"/>
              </a:ext>
            </a:extLst>
          </p:cNvPr>
          <p:cNvSpPr>
            <a:spLocks noGrp="1"/>
          </p:cNvSpPr>
          <p:nvPr>
            <p:ph type="title"/>
          </p:nvPr>
        </p:nvSpPr>
        <p:spPr>
          <a:xfrm>
            <a:off x="324000" y="268703"/>
            <a:ext cx="8141906" cy="994172"/>
          </a:xfrm>
        </p:spPr>
        <p:txBody>
          <a:bodyPr/>
          <a:lstStyle/>
          <a:p>
            <a:r>
              <a:rPr lang="en-AU" sz="3600" dirty="0"/>
              <a:t>Recycling water</a:t>
            </a:r>
          </a:p>
        </p:txBody>
      </p:sp>
      <p:pic>
        <p:nvPicPr>
          <p:cNvPr id="5" name="Picture 4" descr="Sprinklers spraying water on a lawn&#10;&#10;Description automatically generated">
            <a:extLst>
              <a:ext uri="{FF2B5EF4-FFF2-40B4-BE49-F238E27FC236}">
                <a16:creationId xmlns:a16="http://schemas.microsoft.com/office/drawing/2014/main" id="{FAC0A2D4-3B5F-E307-5346-BF0678C1A90A}"/>
              </a:ext>
            </a:extLst>
          </p:cNvPr>
          <p:cNvPicPr>
            <a:picLocks noChangeAspect="1"/>
          </p:cNvPicPr>
          <p:nvPr/>
        </p:nvPicPr>
        <p:blipFill>
          <a:blip r:embed="rId3"/>
          <a:stretch>
            <a:fillRect/>
          </a:stretch>
        </p:blipFill>
        <p:spPr>
          <a:xfrm>
            <a:off x="4749553" y="351081"/>
            <a:ext cx="3087766" cy="2061126"/>
          </a:xfrm>
          <a:prstGeom prst="rect">
            <a:avLst/>
          </a:prstGeom>
        </p:spPr>
      </p:pic>
      <p:pic>
        <p:nvPicPr>
          <p:cNvPr id="8" name="Picture 7" descr="Men in hardhats working on a construction site&#10;&#10;Description automatically generated">
            <a:extLst>
              <a:ext uri="{FF2B5EF4-FFF2-40B4-BE49-F238E27FC236}">
                <a16:creationId xmlns:a16="http://schemas.microsoft.com/office/drawing/2014/main" id="{31EB30A3-D0DE-1501-5FD3-5D1E1C6542F2}"/>
              </a:ext>
            </a:extLst>
          </p:cNvPr>
          <p:cNvPicPr>
            <a:picLocks noChangeAspect="1"/>
          </p:cNvPicPr>
          <p:nvPr/>
        </p:nvPicPr>
        <p:blipFill>
          <a:blip r:embed="rId4"/>
          <a:stretch>
            <a:fillRect/>
          </a:stretch>
        </p:blipFill>
        <p:spPr>
          <a:xfrm>
            <a:off x="5405017" y="2109484"/>
            <a:ext cx="3097584" cy="2061126"/>
          </a:xfrm>
          <a:prstGeom prst="rect">
            <a:avLst/>
          </a:prstGeom>
        </p:spPr>
      </p:pic>
    </p:spTree>
    <p:extLst>
      <p:ext uri="{BB962C8B-B14F-4D97-AF65-F5344CB8AC3E}">
        <p14:creationId xmlns:p14="http://schemas.microsoft.com/office/powerpoint/2010/main" val="2581108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976434-2882-86A5-EA39-BFA17526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97" y="392213"/>
            <a:ext cx="8110205" cy="3483765"/>
          </a:xfrm>
          <a:prstGeom prst="rect">
            <a:avLst/>
          </a:prstGeom>
        </p:spPr>
      </p:pic>
    </p:spTree>
    <p:extLst>
      <p:ext uri="{BB962C8B-B14F-4D97-AF65-F5344CB8AC3E}">
        <p14:creationId xmlns:p14="http://schemas.microsoft.com/office/powerpoint/2010/main" val="41122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11480" y="1066031"/>
            <a:ext cx="8321040" cy="3011438"/>
          </a:xfrm>
        </p:spPr>
        <p:txBody>
          <a:bodyPr/>
          <a:lstStyle/>
          <a:p>
            <a:r>
              <a:rPr lang="en-AU" sz="1050" dirty="0">
                <a:latin typeface="Century Gothic" panose="020B0502020202020204" pitchFamily="34" charset="0"/>
                <a:ea typeface="Calibri" panose="020F0502020204030204" pitchFamily="34" charset="0"/>
                <a:cs typeface="Times New Roman" panose="02020603050405020304" pitchFamily="18" charset="0"/>
              </a:rPr>
              <a:t>This resource connects to Australian Curriculum v.9 in the following areas: </a:t>
            </a:r>
          </a:p>
          <a:p>
            <a:r>
              <a:rPr lang="en-AU" sz="1050" dirty="0">
                <a:effectLst/>
                <a:latin typeface="Century Gothic" panose="020B0502020202020204" pitchFamily="34" charset="0"/>
                <a:ea typeface="Calibri" panose="020F0502020204030204" pitchFamily="34" charset="0"/>
                <a:cs typeface="Times New Roman" panose="02020603050405020304" pitchFamily="18" charset="0"/>
              </a:rPr>
              <a:t>Year 4</a:t>
            </a:r>
          </a:p>
          <a:p>
            <a:r>
              <a:rPr lang="en-AU" sz="1050" dirty="0">
                <a:effectLst/>
                <a:latin typeface="Century Gothic" panose="020B0502020202020204" pitchFamily="34" charset="0"/>
                <a:ea typeface="Calibri" panose="020F0502020204030204" pitchFamily="34" charset="0"/>
                <a:cs typeface="Times New Roman" panose="02020603050405020304" pitchFamily="18" charset="0"/>
                <a:hlinkClick r:id="rId3"/>
              </a:rPr>
              <a:t>AC9HS4K05</a:t>
            </a:r>
            <a:r>
              <a:rPr lang="en-AU" sz="1050" dirty="0">
                <a:effectLst/>
                <a:latin typeface="Century Gothic" panose="020B0502020202020204" pitchFamily="34" charset="0"/>
                <a:ea typeface="Calibri" panose="020F0502020204030204" pitchFamily="34" charset="0"/>
                <a:cs typeface="Times New Roman" panose="02020603050405020304" pitchFamily="18" charset="0"/>
              </a:rPr>
              <a:t> - the importance of environments, including natural vegetation and water sources, to people and animals in Australia and on another continent</a:t>
            </a:r>
          </a:p>
          <a:p>
            <a:r>
              <a:rPr lang="en-AU" sz="1050" dirty="0">
                <a:latin typeface="Century Gothic" panose="020B0502020202020204" pitchFamily="34" charset="0"/>
                <a:ea typeface="Calibri" panose="020F0502020204030204" pitchFamily="34" charset="0"/>
                <a:cs typeface="Times New Roman" panose="02020603050405020304" pitchFamily="18" charset="0"/>
                <a:hlinkClick r:id="rId4"/>
              </a:rPr>
              <a:t>AC9S4U02</a:t>
            </a:r>
            <a:r>
              <a:rPr lang="en-AU" sz="1050" dirty="0">
                <a:latin typeface="Century Gothic" panose="020B0502020202020204" pitchFamily="34" charset="0"/>
                <a:ea typeface="Calibri" panose="020F0502020204030204" pitchFamily="34" charset="0"/>
                <a:cs typeface="Times New Roman" panose="02020603050405020304" pitchFamily="18" charset="0"/>
              </a:rPr>
              <a:t> - identify sources of water and describe key processes in the water cycle, including movement of water through the sky, landscape and ocean; precipitation; evaporation; and condensation</a:t>
            </a:r>
            <a:endParaRPr lang="en-AU" sz="105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AU" sz="1050" dirty="0">
                <a:latin typeface="Century Gothic" panose="020B0502020202020204" pitchFamily="34" charset="0"/>
                <a:ea typeface="Calibri" panose="020F0502020204030204" pitchFamily="34" charset="0"/>
                <a:cs typeface="Times New Roman" panose="02020603050405020304" pitchFamily="18" charset="0"/>
              </a:rPr>
              <a:t>Year 7</a:t>
            </a:r>
          </a:p>
          <a:p>
            <a:r>
              <a:rPr lang="en-AU" sz="1050" dirty="0">
                <a:effectLst/>
                <a:latin typeface="Century Gothic" panose="020B0502020202020204" pitchFamily="34" charset="0"/>
                <a:ea typeface="Calibri" panose="020F0502020204030204" pitchFamily="34" charset="0"/>
                <a:cs typeface="Times New Roman" panose="02020603050405020304" pitchFamily="18" charset="0"/>
                <a:hlinkClick r:id="rId5"/>
              </a:rPr>
              <a:t>AC9HG7K02</a:t>
            </a:r>
            <a:r>
              <a:rPr lang="en-AU" sz="1050" dirty="0">
                <a:effectLst/>
                <a:latin typeface="Century Gothic" panose="020B0502020202020204" pitchFamily="34" charset="0"/>
                <a:ea typeface="Calibri" panose="020F0502020204030204" pitchFamily="34" charset="0"/>
                <a:cs typeface="Times New Roman" panose="02020603050405020304" pitchFamily="18" charset="0"/>
              </a:rPr>
              <a:t> - the location and distribution of water resources in Australia, their implications, and strategies to manage the sustainability of water</a:t>
            </a:r>
          </a:p>
          <a:p>
            <a:r>
              <a:rPr lang="en-AU" sz="1050" dirty="0">
                <a:effectLst/>
                <a:latin typeface="Century Gothic" panose="020B0502020202020204" pitchFamily="34" charset="0"/>
                <a:ea typeface="Calibri" panose="020F0502020204030204" pitchFamily="34" charset="0"/>
                <a:cs typeface="Times New Roman" panose="02020603050405020304" pitchFamily="18" charset="0"/>
                <a:hlinkClick r:id="rId6"/>
              </a:rPr>
              <a:t>AC9HG7K06</a:t>
            </a:r>
            <a:r>
              <a:rPr lang="en-AU" sz="1050" dirty="0">
                <a:effectLst/>
                <a:latin typeface="Century Gothic" panose="020B0502020202020204" pitchFamily="34" charset="0"/>
                <a:ea typeface="Calibri" panose="020F0502020204030204" pitchFamily="34" charset="0"/>
                <a:cs typeface="Times New Roman" panose="02020603050405020304" pitchFamily="18" charset="0"/>
              </a:rPr>
              <a:t> - the location and distribution of services and facilities, and implications for liveability of places</a:t>
            </a:r>
          </a:p>
          <a:p>
            <a:r>
              <a:rPr lang="en-AU" sz="1050" dirty="0">
                <a:effectLst/>
                <a:latin typeface="+mn-lt"/>
                <a:ea typeface="Calibri" panose="020F0502020204030204" pitchFamily="34" charset="0"/>
                <a:cs typeface="Times New Roman" panose="02020603050405020304" pitchFamily="18" charset="0"/>
              </a:rPr>
              <a:t>This resource also supports the cross-curricular priority of sustainability, and the following general capabilities: critical and creative thinking, personal and social capability, intercultural understanding, and literacy. </a:t>
            </a:r>
          </a:p>
          <a:p>
            <a:endParaRPr lang="en-AU" sz="105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050"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Curriculum links </a:t>
            </a:r>
          </a:p>
        </p:txBody>
      </p:sp>
    </p:spTree>
    <p:extLst>
      <p:ext uri="{BB962C8B-B14F-4D97-AF65-F5344CB8AC3E}">
        <p14:creationId xmlns:p14="http://schemas.microsoft.com/office/powerpoint/2010/main" val="2864925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0"/>
          </p:nvPr>
        </p:nvSpPr>
        <p:spPr>
          <a:xfrm>
            <a:off x="448230" y="1119488"/>
            <a:ext cx="3699226" cy="3652330"/>
          </a:xfrm>
        </p:spPr>
        <p:txBody>
          <a:bodyPr/>
          <a:lstStyle/>
          <a:p>
            <a:r>
              <a:rPr lang="en-AU" sz="2800" dirty="0">
                <a:solidFill>
                  <a:srgbClr val="007AD2"/>
                </a:solidFill>
                <a:latin typeface="+mn-lt"/>
              </a:rPr>
              <a:t>Interview task </a:t>
            </a:r>
          </a:p>
          <a:p>
            <a:r>
              <a:rPr lang="en-AU" sz="1400" dirty="0">
                <a:solidFill>
                  <a:srgbClr val="007AD2"/>
                </a:solidFill>
                <a:latin typeface="+mn-lt"/>
              </a:rPr>
              <a:t>Think of one of the oldest people you know; it might be a grandparent, great-grandparent, a friend of the family. Politely request a time to interview them about their memories of how our sewer systems have changed over time. </a:t>
            </a:r>
          </a:p>
          <a:p>
            <a:r>
              <a:rPr lang="en-AU" sz="1400" dirty="0">
                <a:solidFill>
                  <a:srgbClr val="007AD2"/>
                </a:solidFill>
                <a:latin typeface="+mn-lt"/>
              </a:rPr>
              <a:t>Prepare 5-8 questions and leave space to ask follow-up questions related to their responses.  </a:t>
            </a:r>
          </a:p>
          <a:p>
            <a:r>
              <a:rPr lang="en-AU" sz="1400" dirty="0">
                <a:solidFill>
                  <a:srgbClr val="007AD2"/>
                </a:solidFill>
                <a:latin typeface="+mn-lt"/>
              </a:rPr>
              <a:t>Don’t forget to record their name, the year they were born, and where they grew up. </a:t>
            </a:r>
          </a:p>
        </p:txBody>
      </p:sp>
      <p:sp>
        <p:nvSpPr>
          <p:cNvPr id="6" name="Content Placeholder 2">
            <a:extLst>
              <a:ext uri="{FF2B5EF4-FFF2-40B4-BE49-F238E27FC236}">
                <a16:creationId xmlns:a16="http://schemas.microsoft.com/office/drawing/2014/main" id="{4EB0611F-A312-DC86-ED92-65C1F28D4179}"/>
              </a:ext>
            </a:extLst>
          </p:cNvPr>
          <p:cNvSpPr txBox="1">
            <a:spLocks/>
          </p:cNvSpPr>
          <p:nvPr/>
        </p:nvSpPr>
        <p:spPr>
          <a:xfrm>
            <a:off x="4769158" y="745585"/>
            <a:ext cx="4015613" cy="3652330"/>
          </a:xfrm>
          <a:prstGeom prst="rect">
            <a:avLst/>
          </a:prstGeom>
        </p:spPr>
        <p:txBody>
          <a:bodyPr/>
          <a:lstStyle>
            <a:lvl1pPr marL="0" indent="0" algn="l" defTabSz="457200" rtl="0" eaLnBrk="1" latinLnBrk="0" hangingPunct="1">
              <a:lnSpc>
                <a:spcPct val="110000"/>
              </a:lnSpc>
              <a:spcBef>
                <a:spcPts val="300"/>
              </a:spcBef>
              <a:spcAft>
                <a:spcPts val="300"/>
              </a:spcAft>
              <a:buFont typeface="Arial"/>
              <a:buNone/>
              <a:defRPr sz="1600" kern="1200" baseline="0">
                <a:solidFill>
                  <a:schemeClr val="bg1"/>
                </a:solidFill>
                <a:latin typeface="Arial" panose="020B0604020202020204" pitchFamily="34" charset="0"/>
                <a:ea typeface="+mn-ea"/>
                <a:cs typeface="Arial" panose="020B0604020202020204" pitchFamily="34" charset="0"/>
              </a:defRPr>
            </a:lvl1pPr>
            <a:lvl2pPr marL="288000" indent="-252000" algn="l" defTabSz="457200" rtl="0" eaLnBrk="1" latinLnBrk="0" hangingPunct="1">
              <a:lnSpc>
                <a:spcPct val="110000"/>
              </a:lnSpc>
              <a:spcBef>
                <a:spcPts val="300"/>
              </a:spcBef>
              <a:spcAft>
                <a:spcPts val="3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720000" indent="-252000" algn="l" defTabSz="457200" rtl="0" eaLnBrk="1" latinLnBrk="0" hangingPunct="1">
              <a:lnSpc>
                <a:spcPct val="110000"/>
              </a:lnSpc>
              <a:spcBef>
                <a:spcPts val="300"/>
              </a:spcBef>
              <a:spcAft>
                <a:spcPts val="300"/>
              </a:spcAft>
              <a:buFont typeface="Calibri" panose="020F050202020403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080000" indent="-252000" algn="l" defTabSz="457200" rtl="0" eaLnBrk="1" latinLnBrk="0" hangingPunct="1">
              <a:lnSpc>
                <a:spcPct val="110000"/>
              </a:lnSpc>
              <a:spcBef>
                <a:spcPts val="300"/>
              </a:spcBef>
              <a:spcAft>
                <a:spcPts val="300"/>
              </a:spcAft>
              <a:buFont typeface="Courier New" panose="02070309020205020404" pitchFamily="49" charset="0"/>
              <a:buChar char="o"/>
              <a:defRPr sz="1200" kern="1200">
                <a:solidFill>
                  <a:schemeClr val="bg1"/>
                </a:solidFill>
                <a:latin typeface="Arial" panose="020B0604020202020204" pitchFamily="34" charset="0"/>
                <a:ea typeface="+mn-ea"/>
                <a:cs typeface="Arial" panose="020B0604020202020204" pitchFamily="34" charset="0"/>
              </a:defRPr>
            </a:lvl4pPr>
            <a:lvl5pPr marL="1828800" marR="0" indent="0" algn="l" defTabSz="457200" rtl="0" eaLnBrk="1" fontAlgn="auto" latinLnBrk="0" hangingPunct="1">
              <a:lnSpc>
                <a:spcPct val="90000"/>
              </a:lnSpc>
              <a:spcBef>
                <a:spcPts val="300"/>
              </a:spcBef>
              <a:spcAft>
                <a:spcPts val="300"/>
              </a:spcAft>
              <a:buClrTx/>
              <a:buSzTx/>
              <a:buFont typeface="Wingdings" panose="05000000000000000000" pitchFamily="2" charset="2"/>
              <a:buNone/>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dirty="0">
                <a:latin typeface="+mj-lt"/>
              </a:rPr>
              <a:t>What was the sewer system like for our oldest community members? </a:t>
            </a:r>
          </a:p>
          <a:p>
            <a:pPr marL="457200" indent="-457200">
              <a:buFont typeface="Arial" panose="020B0604020202020204" pitchFamily="34" charset="0"/>
              <a:buChar char="•"/>
            </a:pPr>
            <a:endParaRPr lang="en-AU" sz="3600" dirty="0">
              <a:latin typeface="+mj-lt"/>
            </a:endParaRPr>
          </a:p>
          <a:p>
            <a:pPr marL="457200" indent="-457200">
              <a:buFont typeface="Arial" panose="020B0604020202020204" pitchFamily="34" charset="0"/>
              <a:buChar char="•"/>
            </a:pPr>
            <a:endParaRPr lang="en-AU" sz="3600" dirty="0">
              <a:latin typeface="+mj-lt"/>
            </a:endParaRPr>
          </a:p>
          <a:p>
            <a:endParaRPr lang="en-AU" sz="3600" dirty="0">
              <a:latin typeface="+mj-lt"/>
            </a:endParaRPr>
          </a:p>
        </p:txBody>
      </p:sp>
    </p:spTree>
    <p:extLst>
      <p:ext uri="{BB962C8B-B14F-4D97-AF65-F5344CB8AC3E}">
        <p14:creationId xmlns:p14="http://schemas.microsoft.com/office/powerpoint/2010/main" val="101148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11480" y="1182239"/>
            <a:ext cx="8321040" cy="2779021"/>
          </a:xfrm>
        </p:spPr>
        <p:txBody>
          <a:bodyPr/>
          <a:lstStyle/>
          <a:p>
            <a:r>
              <a:rPr lang="en-AU" sz="1200" dirty="0">
                <a:latin typeface="+mn-lt"/>
              </a:rPr>
              <a:t>You may like to look at arranging a tour of your local wastewater treatment plant. Check out </a:t>
            </a:r>
            <a:r>
              <a:rPr lang="en-AU" sz="1200" dirty="0">
                <a:latin typeface="+mn-lt"/>
                <a:hlinkClick r:id="rId3"/>
              </a:rPr>
              <a:t>The Well </a:t>
            </a:r>
            <a:r>
              <a:rPr lang="en-AU" sz="1200" dirty="0">
                <a:latin typeface="+mn-lt"/>
              </a:rPr>
              <a:t>site to view wastewater plant tour options. </a:t>
            </a:r>
          </a:p>
          <a:p>
            <a:r>
              <a:rPr lang="en-AU" sz="1200" dirty="0">
                <a:latin typeface="+mn-lt"/>
              </a:rPr>
              <a:t>Alternatively, if any students or teachers have a connection with someone who works/worked at the local wastewater plant, consider inviting them into the classroom for a Q&amp;A session, or compile some questions for them to answer via email. </a:t>
            </a:r>
          </a:p>
          <a:p>
            <a:endParaRPr lang="en-AU"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Notes for teachers</a:t>
            </a:r>
          </a:p>
        </p:txBody>
      </p:sp>
    </p:spTree>
    <p:extLst>
      <p:ext uri="{BB962C8B-B14F-4D97-AF65-F5344CB8AC3E}">
        <p14:creationId xmlns:p14="http://schemas.microsoft.com/office/powerpoint/2010/main" val="373727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487275-06FA-BB52-1406-5782B602C40E}"/>
              </a:ext>
            </a:extLst>
          </p:cNvPr>
          <p:cNvSpPr>
            <a:spLocks noGrp="1"/>
          </p:cNvSpPr>
          <p:nvPr>
            <p:ph type="body" idx="15"/>
          </p:nvPr>
        </p:nvSpPr>
        <p:spPr>
          <a:xfrm>
            <a:off x="464561" y="4462973"/>
            <a:ext cx="2476602" cy="259856"/>
          </a:xfrm>
        </p:spPr>
        <p:txBody>
          <a:bodyPr/>
          <a:lstStyle/>
          <a:p>
            <a:r>
              <a:rPr lang="en-AU" dirty="0"/>
              <a:t>Learning resource, 2024</a:t>
            </a:r>
          </a:p>
        </p:txBody>
      </p:sp>
      <p:sp>
        <p:nvSpPr>
          <p:cNvPr id="3" name="Text Placeholder 2">
            <a:extLst>
              <a:ext uri="{FF2B5EF4-FFF2-40B4-BE49-F238E27FC236}">
                <a16:creationId xmlns:a16="http://schemas.microsoft.com/office/drawing/2014/main" id="{61245673-21A5-2444-C897-F51AD2B462FA}"/>
              </a:ext>
            </a:extLst>
          </p:cNvPr>
          <p:cNvSpPr>
            <a:spLocks noGrp="1"/>
          </p:cNvSpPr>
          <p:nvPr>
            <p:ph type="body" idx="14"/>
          </p:nvPr>
        </p:nvSpPr>
        <p:spPr>
          <a:xfrm>
            <a:off x="464561" y="1319972"/>
            <a:ext cx="5506748" cy="2851336"/>
          </a:xfrm>
        </p:spPr>
        <p:txBody>
          <a:bodyPr/>
          <a:lstStyle/>
          <a:p>
            <a:r>
              <a:rPr lang="en-AU" sz="4800" dirty="0"/>
              <a:t>The stinky history of sewerage </a:t>
            </a:r>
          </a:p>
          <a:p>
            <a:r>
              <a:rPr lang="en-AU" sz="3200" dirty="0"/>
              <a:t>Around the world</a:t>
            </a:r>
            <a:endParaRPr lang="en-AU" sz="4800" dirty="0"/>
          </a:p>
        </p:txBody>
      </p:sp>
    </p:spTree>
    <p:extLst>
      <p:ext uri="{BB962C8B-B14F-4D97-AF65-F5344CB8AC3E}">
        <p14:creationId xmlns:p14="http://schemas.microsoft.com/office/powerpoint/2010/main" val="369975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35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FB3EBD-697B-5A85-E270-ADB7CB5148A6}"/>
              </a:ext>
            </a:extLst>
          </p:cNvPr>
          <p:cNvSpPr>
            <a:spLocks noGrp="1"/>
          </p:cNvSpPr>
          <p:nvPr>
            <p:ph type="subTitle" idx="1"/>
          </p:nvPr>
        </p:nvSpPr>
        <p:spPr>
          <a:xfrm>
            <a:off x="268622" y="1325083"/>
            <a:ext cx="3951488" cy="3343432"/>
          </a:xfrm>
        </p:spPr>
        <p:txBody>
          <a:bodyPr/>
          <a:lstStyle/>
          <a:p>
            <a:r>
              <a:rPr lang="en-AU" dirty="0">
                <a:solidFill>
                  <a:srgbClr val="007AD2"/>
                </a:solidFill>
              </a:rPr>
              <a:t>Think </a:t>
            </a:r>
          </a:p>
          <a:p>
            <a:r>
              <a:rPr lang="en-AU" sz="1400" dirty="0">
                <a:solidFill>
                  <a:srgbClr val="007AD2"/>
                </a:solidFill>
              </a:rPr>
              <a:t>Think quietly about the question for 2 minutes. What are your thoughts, questions, assumptions and existing knowledge? You can make notes. </a:t>
            </a:r>
          </a:p>
          <a:p>
            <a:r>
              <a:rPr lang="en-AU" dirty="0">
                <a:solidFill>
                  <a:srgbClr val="007AD2"/>
                </a:solidFill>
              </a:rPr>
              <a:t>Pair </a:t>
            </a:r>
          </a:p>
          <a:p>
            <a:r>
              <a:rPr lang="en-AU" sz="1400" dirty="0">
                <a:solidFill>
                  <a:srgbClr val="007AD2"/>
                </a:solidFill>
              </a:rPr>
              <a:t>Discuss and compare your thoughts with the person next to you.  </a:t>
            </a:r>
          </a:p>
          <a:p>
            <a:r>
              <a:rPr lang="en-AU" dirty="0">
                <a:solidFill>
                  <a:srgbClr val="007AD2"/>
                </a:solidFill>
              </a:rPr>
              <a:t>Share</a:t>
            </a:r>
          </a:p>
          <a:p>
            <a:r>
              <a:rPr lang="en-AU" sz="1400" dirty="0">
                <a:solidFill>
                  <a:srgbClr val="007AD2"/>
                </a:solidFill>
              </a:rPr>
              <a:t>As a whole class, share your thoughts to find common ideas and uncover knowledge. </a:t>
            </a:r>
          </a:p>
        </p:txBody>
      </p:sp>
      <p:sp>
        <p:nvSpPr>
          <p:cNvPr id="3" name="Content Placeholder 2">
            <a:extLst>
              <a:ext uri="{FF2B5EF4-FFF2-40B4-BE49-F238E27FC236}">
                <a16:creationId xmlns:a16="http://schemas.microsoft.com/office/drawing/2014/main" id="{BCF37FA3-93A4-3F34-6ACD-084FFBCC9AD2}"/>
              </a:ext>
            </a:extLst>
          </p:cNvPr>
          <p:cNvSpPr>
            <a:spLocks noGrp="1"/>
          </p:cNvSpPr>
          <p:nvPr>
            <p:ph idx="10"/>
          </p:nvPr>
        </p:nvSpPr>
        <p:spPr>
          <a:xfrm>
            <a:off x="4734893" y="1108921"/>
            <a:ext cx="4140485" cy="3343432"/>
          </a:xfrm>
        </p:spPr>
        <p:txBody>
          <a:bodyPr/>
          <a:lstStyle/>
          <a:p>
            <a:r>
              <a:rPr lang="en-AU" sz="3600" dirty="0">
                <a:latin typeface="Century Gothic" panose="020B0502020202020204" pitchFamily="34" charset="0"/>
                <a:ea typeface="Calibri" panose="020F0502020204030204" pitchFamily="34" charset="0"/>
                <a:cs typeface="Times New Roman" panose="02020603050405020304" pitchFamily="18" charset="0"/>
              </a:rPr>
              <a:t>H</a:t>
            </a:r>
            <a:r>
              <a:rPr lang="en-AU" sz="3600" dirty="0">
                <a:effectLst/>
                <a:latin typeface="Century Gothic" panose="020B0502020202020204" pitchFamily="34" charset="0"/>
                <a:ea typeface="Calibri" panose="020F0502020204030204" pitchFamily="34" charset="0"/>
                <a:cs typeface="Times New Roman" panose="02020603050405020304" pitchFamily="18" charset="0"/>
              </a:rPr>
              <a:t>ow did people manage sewage throughout history? </a:t>
            </a:r>
            <a:endParaRPr lang="en-AU" sz="3200" dirty="0"/>
          </a:p>
        </p:txBody>
      </p:sp>
    </p:spTree>
    <p:extLst>
      <p:ext uri="{BB962C8B-B14F-4D97-AF65-F5344CB8AC3E}">
        <p14:creationId xmlns:p14="http://schemas.microsoft.com/office/powerpoint/2010/main" val="405792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1" y="1078824"/>
            <a:ext cx="8078611" cy="2985852"/>
          </a:xfrm>
        </p:spPr>
        <p:txBody>
          <a:bodyPr/>
          <a:lstStyle/>
          <a:p>
            <a:r>
              <a:rPr lang="en-AU" sz="1500" dirty="0">
                <a:latin typeface="+mn-lt"/>
              </a:rPr>
              <a:t>Watch the </a:t>
            </a:r>
            <a:r>
              <a:rPr lang="en-AU" sz="1500" dirty="0" err="1">
                <a:latin typeface="+mn-lt"/>
              </a:rPr>
              <a:t>TedEd</a:t>
            </a:r>
            <a:r>
              <a:rPr lang="en-AU" sz="1500" dirty="0">
                <a:latin typeface="+mn-lt"/>
              </a:rPr>
              <a:t> video and have a go at answering the following: </a:t>
            </a:r>
          </a:p>
          <a:p>
            <a:pPr marL="342900" indent="-342900">
              <a:buFont typeface="+mj-lt"/>
              <a:buAutoNum type="arabicPeriod"/>
            </a:pPr>
            <a:r>
              <a:rPr lang="en-AU" sz="1500" dirty="0">
                <a:latin typeface="+mn-lt"/>
              </a:rPr>
              <a:t>Which ancient civilisation built communal toilets, seating up to 20 people? </a:t>
            </a:r>
          </a:p>
          <a:p>
            <a:pPr marL="342900" indent="-342900">
              <a:buFont typeface="+mj-lt"/>
              <a:buAutoNum type="arabicPeriod"/>
            </a:pPr>
            <a:r>
              <a:rPr lang="en-AU" sz="1500" dirty="0">
                <a:latin typeface="+mn-lt"/>
              </a:rPr>
              <a:t>What are some of the diseases that can be caused by untreated sewage? </a:t>
            </a:r>
          </a:p>
          <a:p>
            <a:pPr marL="342900" indent="-342900">
              <a:buFont typeface="+mj-lt"/>
              <a:buAutoNum type="arabicPeriod"/>
            </a:pPr>
            <a:r>
              <a:rPr lang="en-AU" sz="1500" dirty="0">
                <a:latin typeface="+mn-lt"/>
              </a:rPr>
              <a:t>When was the Germ Theory recorded, and by whom? </a:t>
            </a:r>
          </a:p>
          <a:p>
            <a:pPr marL="342900" indent="-342900">
              <a:buFont typeface="+mj-lt"/>
              <a:buAutoNum type="arabicPeriod"/>
            </a:pPr>
            <a:r>
              <a:rPr lang="en-AU" sz="1500" dirty="0">
                <a:latin typeface="+mn-lt"/>
              </a:rPr>
              <a:t>When was the earliest recorded connection between sewage and disease? </a:t>
            </a:r>
          </a:p>
          <a:p>
            <a:pPr marL="342900" indent="-342900">
              <a:buFont typeface="+mj-lt"/>
              <a:buAutoNum type="arabicPeriod"/>
            </a:pPr>
            <a:r>
              <a:rPr lang="en-AU" sz="1500" dirty="0">
                <a:latin typeface="+mn-lt"/>
              </a:rPr>
              <a:t>How was waste recycled in China? </a:t>
            </a:r>
          </a:p>
          <a:p>
            <a:pPr marL="342900" indent="-342900">
              <a:buFont typeface="+mj-lt"/>
              <a:buAutoNum type="arabicPeriod"/>
            </a:pPr>
            <a:r>
              <a:rPr lang="en-AU" sz="1500" dirty="0">
                <a:latin typeface="+mn-lt"/>
              </a:rPr>
              <a:t>What was the role of ‘the Groom of the Stool’? </a:t>
            </a:r>
          </a:p>
          <a:p>
            <a:pPr marL="342900" indent="-342900">
              <a:buFont typeface="+mj-lt"/>
              <a:buAutoNum type="arabicPeriod"/>
            </a:pPr>
            <a:r>
              <a:rPr lang="en-AU" sz="1500" dirty="0">
                <a:latin typeface="+mn-lt"/>
              </a:rPr>
              <a:t>What was the purpose of the bend in a sewer pipe (or S-bend)?</a:t>
            </a:r>
          </a:p>
          <a:p>
            <a:pPr marL="342900" indent="-342900">
              <a:buFont typeface="+mj-lt"/>
              <a:buAutoNum type="arabicPeriod"/>
            </a:pPr>
            <a:r>
              <a:rPr lang="en-AU" sz="1500" dirty="0">
                <a:latin typeface="+mn-lt"/>
              </a:rPr>
              <a:t>How many people around the world still do not have access to their own toilets or wastewater management facilities? </a:t>
            </a:r>
          </a:p>
          <a:p>
            <a:endParaRPr lang="en-AU" sz="1500" dirty="0">
              <a:latin typeface="+mn-lt"/>
            </a:endParaRPr>
          </a:p>
          <a:p>
            <a:pPr marL="342900" indent="-342900">
              <a:buFont typeface="+mj-lt"/>
              <a:buAutoNum type="arabicPeriod"/>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p:txBody>
          <a:bodyPr/>
          <a:lstStyle/>
          <a:p>
            <a:r>
              <a:rPr lang="en-AU" sz="3600" dirty="0"/>
              <a:t>A brief history of toilets</a:t>
            </a:r>
          </a:p>
        </p:txBody>
      </p:sp>
      <p:pic>
        <p:nvPicPr>
          <p:cNvPr id="5" name="Picture 4">
            <a:extLst>
              <a:ext uri="{FF2B5EF4-FFF2-40B4-BE49-F238E27FC236}">
                <a16:creationId xmlns:a16="http://schemas.microsoft.com/office/drawing/2014/main" id="{9DB092D3-ABA4-C15B-1C53-DB085468D7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4" b="95918" l="9967" r="89923">
                        <a14:foregroundMark x1="49069" y1="86224" x2="49069" y2="86224"/>
                        <a14:foregroundMark x1="47426" y1="88946" x2="47426" y2="88946"/>
                        <a14:foregroundMark x1="49179" y1="95918" x2="49179" y2="95918"/>
                        <a14:foregroundMark x1="46988" y1="95748" x2="46988" y2="95748"/>
                      </a14:backgroundRemoval>
                    </a14:imgEffect>
                  </a14:imgLayer>
                </a14:imgProps>
              </a:ext>
            </a:extLst>
          </a:blip>
          <a:stretch>
            <a:fillRect/>
          </a:stretch>
        </p:blipFill>
        <p:spPr>
          <a:xfrm>
            <a:off x="6821424" y="0"/>
            <a:ext cx="2542031" cy="1637146"/>
          </a:xfrm>
          <a:prstGeom prst="rect">
            <a:avLst/>
          </a:prstGeom>
        </p:spPr>
      </p:pic>
    </p:spTree>
    <p:extLst>
      <p:ext uri="{BB962C8B-B14F-4D97-AF65-F5344CB8AC3E}">
        <p14:creationId xmlns:p14="http://schemas.microsoft.com/office/powerpoint/2010/main" val="397509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27291" y="1097297"/>
            <a:ext cx="8089418" cy="1655047"/>
          </a:xfrm>
        </p:spPr>
        <p:txBody>
          <a:bodyPr/>
          <a:lstStyle/>
          <a:p>
            <a:r>
              <a:rPr lang="en-AU" sz="1500" dirty="0">
                <a:latin typeface="+mn-lt"/>
              </a:rPr>
              <a:t>Reflect and consider these 3 extra questions: </a:t>
            </a:r>
          </a:p>
          <a:p>
            <a:pPr marL="342900" indent="-342900">
              <a:buFont typeface="Arial" panose="020B0604020202020204" pitchFamily="34" charset="0"/>
              <a:buChar char="•"/>
            </a:pPr>
            <a:r>
              <a:rPr lang="en-AU" sz="1500" dirty="0">
                <a:latin typeface="+mn-lt"/>
              </a:rPr>
              <a:t>Why do you think attitudes towards using the toilet changed from a communal activity, to private? </a:t>
            </a:r>
          </a:p>
          <a:p>
            <a:pPr marL="342900" indent="-342900">
              <a:buFont typeface="Arial" panose="020B0604020202020204" pitchFamily="34" charset="0"/>
              <a:buChar char="•"/>
            </a:pPr>
            <a:r>
              <a:rPr lang="en-AU" sz="1500" dirty="0">
                <a:latin typeface="+mn-lt"/>
              </a:rPr>
              <a:t>In ancient toilets waste was carried away by water. Where do you think it ended up? What kind of environmental impacts might this system have had? </a:t>
            </a:r>
          </a:p>
          <a:p>
            <a:pPr marL="342900" indent="-342900">
              <a:buFont typeface="Arial" panose="020B0604020202020204" pitchFamily="34" charset="0"/>
              <a:buChar char="•"/>
            </a:pPr>
            <a:endParaRPr lang="en-AU" sz="1500" dirty="0">
              <a:latin typeface="+mn-lt"/>
            </a:endParaRPr>
          </a:p>
          <a:p>
            <a:pPr marL="285750" indent="-285750">
              <a:buFont typeface="Arial" panose="020B0604020202020204" pitchFamily="34" charset="0"/>
              <a:buChar char="•"/>
            </a:pPr>
            <a:endParaRPr lang="en-AU" sz="1500" dirty="0">
              <a:latin typeface="+mn-lt"/>
            </a:endParaRPr>
          </a:p>
          <a:p>
            <a:pPr marL="342900" indent="-342900">
              <a:buFont typeface="Arial" panose="020B0604020202020204" pitchFamily="34" charset="0"/>
              <a:buChar char="•"/>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p:txBody>
          <a:bodyPr/>
          <a:lstStyle/>
          <a:p>
            <a:r>
              <a:rPr lang="en-AU" sz="3600" dirty="0"/>
              <a:t>A brief history of toilets</a:t>
            </a:r>
          </a:p>
        </p:txBody>
      </p:sp>
      <p:pic>
        <p:nvPicPr>
          <p:cNvPr id="4" name="Picture 3">
            <a:extLst>
              <a:ext uri="{FF2B5EF4-FFF2-40B4-BE49-F238E27FC236}">
                <a16:creationId xmlns:a16="http://schemas.microsoft.com/office/drawing/2014/main" id="{8036F29B-44C4-555F-B466-C76D169746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4" b="92881" l="9792" r="89841">
                        <a14:foregroundMark x1="52876" y1="92384" x2="52876" y2="92384"/>
                        <a14:foregroundMark x1="54590" y1="92881" x2="54590" y2="92881"/>
                      </a14:backgroundRemoval>
                    </a14:imgEffect>
                  </a14:imgLayer>
                </a14:imgProps>
              </a:ext>
            </a:extLst>
          </a:blip>
          <a:stretch>
            <a:fillRect/>
          </a:stretch>
        </p:blipFill>
        <p:spPr>
          <a:xfrm>
            <a:off x="6419089" y="2342146"/>
            <a:ext cx="2724912" cy="2014501"/>
          </a:xfrm>
          <a:prstGeom prst="rect">
            <a:avLst/>
          </a:prstGeom>
        </p:spPr>
      </p:pic>
      <p:sp>
        <p:nvSpPr>
          <p:cNvPr id="5" name="TextBox 4">
            <a:extLst>
              <a:ext uri="{FF2B5EF4-FFF2-40B4-BE49-F238E27FC236}">
                <a16:creationId xmlns:a16="http://schemas.microsoft.com/office/drawing/2014/main" id="{2D1FA733-57F6-B61F-01C4-9B5567439398}"/>
              </a:ext>
            </a:extLst>
          </p:cNvPr>
          <p:cNvSpPr txBox="1"/>
          <p:nvPr/>
        </p:nvSpPr>
        <p:spPr>
          <a:xfrm>
            <a:off x="527290" y="2670701"/>
            <a:ext cx="6422149" cy="170816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sz="1500" i="1" dirty="0">
                <a:cs typeface="Arial"/>
              </a:rPr>
              <a:t>“The flush toilet, more than any single invention, has civilised us in a way that religion and law could never accomplish.” </a:t>
            </a:r>
            <a:r>
              <a:rPr lang="en-AU" sz="1500" dirty="0">
                <a:cs typeface="Arial"/>
              </a:rPr>
              <a:t>– </a:t>
            </a:r>
            <a:r>
              <a:rPr lang="en-AU" sz="1500">
                <a:cs typeface="Arial"/>
              </a:rPr>
              <a:t>Thomas Lynch.</a:t>
            </a:r>
            <a:endParaRPr lang="en-AU">
              <a:cs typeface="Arial"/>
            </a:endParaRPr>
          </a:p>
          <a:p>
            <a:pPr marL="742950" lvl="1" indent="-285750">
              <a:buFont typeface="Courier New" panose="020B0604020202020204" pitchFamily="34" charset="0"/>
              <a:buChar char="o"/>
            </a:pPr>
            <a:r>
              <a:rPr lang="en-AU" sz="1500" dirty="0">
                <a:cs typeface="Arial"/>
              </a:rPr>
              <a:t>This quote features at the start of the video. Do you agree or disagree? Discuss with a partner and explain your reasoning.  </a:t>
            </a:r>
            <a:endParaRPr lang="en-AU"/>
          </a:p>
          <a:p>
            <a:endParaRPr lang="en-AU" sz="1500" dirty="0">
              <a:cs typeface="Arial" panose="020B0604020202020204" pitchFamily="34" charset="0"/>
            </a:endParaRPr>
          </a:p>
        </p:txBody>
      </p:sp>
    </p:spTree>
    <p:extLst>
      <p:ext uri="{BB962C8B-B14F-4D97-AF65-F5344CB8AC3E}">
        <p14:creationId xmlns:p14="http://schemas.microsoft.com/office/powerpoint/2010/main" val="426607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0"/>
          </p:nvPr>
        </p:nvSpPr>
        <p:spPr>
          <a:xfrm>
            <a:off x="419820" y="1122217"/>
            <a:ext cx="3000036" cy="2714839"/>
          </a:xfrm>
        </p:spPr>
        <p:txBody>
          <a:bodyPr/>
          <a:lstStyle/>
          <a:p>
            <a:r>
              <a:rPr lang="en-AU" sz="2000" dirty="0">
                <a:solidFill>
                  <a:schemeClr val="accent1"/>
                </a:solidFill>
                <a:latin typeface="+mj-lt"/>
                <a:ea typeface="+mj-ea"/>
                <a:cs typeface="+mj-cs"/>
              </a:rPr>
              <a:t>Consider both the immediate and long-term impacts…</a:t>
            </a:r>
          </a:p>
          <a:p>
            <a:endParaRPr lang="en-AU" sz="1800" dirty="0"/>
          </a:p>
        </p:txBody>
      </p:sp>
      <p:sp>
        <p:nvSpPr>
          <p:cNvPr id="6" name="Content Placeholder 2">
            <a:extLst>
              <a:ext uri="{FF2B5EF4-FFF2-40B4-BE49-F238E27FC236}">
                <a16:creationId xmlns:a16="http://schemas.microsoft.com/office/drawing/2014/main" id="{4EB0611F-A312-DC86-ED92-65C1F28D4179}"/>
              </a:ext>
            </a:extLst>
          </p:cNvPr>
          <p:cNvSpPr txBox="1">
            <a:spLocks/>
          </p:cNvSpPr>
          <p:nvPr/>
        </p:nvSpPr>
        <p:spPr>
          <a:xfrm>
            <a:off x="4814430" y="1044915"/>
            <a:ext cx="3909750" cy="3396298"/>
          </a:xfrm>
          <a:prstGeom prst="rect">
            <a:avLst/>
          </a:prstGeom>
        </p:spPr>
        <p:txBody>
          <a:bodyPr/>
          <a:lstStyle>
            <a:lvl1pPr marL="0" indent="0" algn="l" defTabSz="457200" rtl="0" eaLnBrk="1" latinLnBrk="0" hangingPunct="1">
              <a:lnSpc>
                <a:spcPct val="110000"/>
              </a:lnSpc>
              <a:spcBef>
                <a:spcPts val="300"/>
              </a:spcBef>
              <a:spcAft>
                <a:spcPts val="300"/>
              </a:spcAft>
              <a:buFont typeface="Arial"/>
              <a:buNone/>
              <a:defRPr sz="1600" kern="1200" baseline="0">
                <a:solidFill>
                  <a:schemeClr val="bg1"/>
                </a:solidFill>
                <a:latin typeface="Arial" panose="020B0604020202020204" pitchFamily="34" charset="0"/>
                <a:ea typeface="+mn-ea"/>
                <a:cs typeface="Arial" panose="020B0604020202020204" pitchFamily="34" charset="0"/>
              </a:defRPr>
            </a:lvl1pPr>
            <a:lvl2pPr marL="288000" indent="-252000" algn="l" defTabSz="457200" rtl="0" eaLnBrk="1" latinLnBrk="0" hangingPunct="1">
              <a:lnSpc>
                <a:spcPct val="110000"/>
              </a:lnSpc>
              <a:spcBef>
                <a:spcPts val="300"/>
              </a:spcBef>
              <a:spcAft>
                <a:spcPts val="3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720000" indent="-252000" algn="l" defTabSz="457200" rtl="0" eaLnBrk="1" latinLnBrk="0" hangingPunct="1">
              <a:lnSpc>
                <a:spcPct val="110000"/>
              </a:lnSpc>
              <a:spcBef>
                <a:spcPts val="300"/>
              </a:spcBef>
              <a:spcAft>
                <a:spcPts val="300"/>
              </a:spcAft>
              <a:buFont typeface="Calibri" panose="020F050202020403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080000" indent="-252000" algn="l" defTabSz="457200" rtl="0" eaLnBrk="1" latinLnBrk="0" hangingPunct="1">
              <a:lnSpc>
                <a:spcPct val="110000"/>
              </a:lnSpc>
              <a:spcBef>
                <a:spcPts val="300"/>
              </a:spcBef>
              <a:spcAft>
                <a:spcPts val="300"/>
              </a:spcAft>
              <a:buFont typeface="Courier New" panose="02070309020205020404" pitchFamily="49" charset="0"/>
              <a:buChar char="o"/>
              <a:defRPr sz="1200" kern="1200">
                <a:solidFill>
                  <a:schemeClr val="bg1"/>
                </a:solidFill>
                <a:latin typeface="Arial" panose="020B0604020202020204" pitchFamily="34" charset="0"/>
                <a:ea typeface="+mn-ea"/>
                <a:cs typeface="Arial" panose="020B0604020202020204" pitchFamily="34" charset="0"/>
              </a:defRPr>
            </a:lvl4pPr>
            <a:lvl5pPr marL="1828800" marR="0" indent="0" algn="l" defTabSz="457200" rtl="0" eaLnBrk="1" fontAlgn="auto" latinLnBrk="0" hangingPunct="1">
              <a:lnSpc>
                <a:spcPct val="90000"/>
              </a:lnSpc>
              <a:spcBef>
                <a:spcPts val="300"/>
              </a:spcBef>
              <a:spcAft>
                <a:spcPts val="300"/>
              </a:spcAft>
              <a:buClrTx/>
              <a:buSzTx/>
              <a:buFont typeface="Wingdings" panose="05000000000000000000" pitchFamily="2" charset="2"/>
              <a:buNone/>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dirty="0">
                <a:latin typeface="+mj-lt"/>
              </a:rPr>
              <a:t>What would happen if all our toilets stopped working?</a:t>
            </a:r>
          </a:p>
          <a:p>
            <a:pPr marL="457200" indent="-457200">
              <a:buFont typeface="Arial" panose="020B0604020202020204" pitchFamily="34" charset="0"/>
              <a:buChar char="•"/>
            </a:pPr>
            <a:endParaRPr lang="en-AU" sz="3600" dirty="0">
              <a:latin typeface="+mj-lt"/>
            </a:endParaRPr>
          </a:p>
          <a:p>
            <a:pPr marL="457200" indent="-457200">
              <a:buFont typeface="Arial" panose="020B0604020202020204" pitchFamily="34" charset="0"/>
              <a:buChar char="•"/>
            </a:pPr>
            <a:endParaRPr lang="en-AU" sz="3600" dirty="0">
              <a:latin typeface="+mj-lt"/>
            </a:endParaRPr>
          </a:p>
          <a:p>
            <a:endParaRPr lang="en-AU" sz="4000" dirty="0">
              <a:latin typeface="+mj-lt"/>
            </a:endParaRPr>
          </a:p>
        </p:txBody>
      </p:sp>
    </p:spTree>
    <p:extLst>
      <p:ext uri="{BB962C8B-B14F-4D97-AF65-F5344CB8AC3E}">
        <p14:creationId xmlns:p14="http://schemas.microsoft.com/office/powerpoint/2010/main" val="367080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B550F-7CB4-97FD-FB43-F664829C5EA1}"/>
              </a:ext>
            </a:extLst>
          </p:cNvPr>
          <p:cNvSpPr>
            <a:spLocks noGrp="1"/>
          </p:cNvSpPr>
          <p:nvPr>
            <p:ph idx="11"/>
          </p:nvPr>
        </p:nvSpPr>
        <p:spPr>
          <a:xfrm>
            <a:off x="471229" y="1163019"/>
            <a:ext cx="3921157" cy="2924349"/>
          </a:xfrm>
        </p:spPr>
        <p:txBody>
          <a:bodyPr/>
          <a:lstStyle/>
          <a:p>
            <a:r>
              <a:rPr lang="en-AU" sz="1500" dirty="0">
                <a:latin typeface="+mn-lt"/>
              </a:rPr>
              <a:t>UN Sustainable Development Goal #6: Ensure availability and sustainable management of water and sanitation for all. </a:t>
            </a:r>
          </a:p>
          <a:p>
            <a:endParaRPr lang="en-AU" sz="1500" dirty="0">
              <a:latin typeface="+mn-lt"/>
            </a:endParaRPr>
          </a:p>
          <a:p>
            <a:endParaRPr lang="en-AU" sz="1500" dirty="0">
              <a:latin typeface="+mn-lt"/>
            </a:endParaRPr>
          </a:p>
          <a:p>
            <a:endParaRPr lang="en-AU" sz="1500" dirty="0">
              <a:latin typeface="+mn-lt"/>
            </a:endParaRPr>
          </a:p>
          <a:p>
            <a:endParaRPr lang="en-AU" sz="1500" dirty="0">
              <a:latin typeface="+mn-lt"/>
            </a:endParaRPr>
          </a:p>
        </p:txBody>
      </p:sp>
      <p:sp>
        <p:nvSpPr>
          <p:cNvPr id="2" name="Title 1">
            <a:extLst>
              <a:ext uri="{FF2B5EF4-FFF2-40B4-BE49-F238E27FC236}">
                <a16:creationId xmlns:a16="http://schemas.microsoft.com/office/drawing/2014/main" id="{EF0BBDC6-C112-E274-E1CE-9A8C5408ACB0}"/>
              </a:ext>
            </a:extLst>
          </p:cNvPr>
          <p:cNvSpPr>
            <a:spLocks noGrp="1"/>
          </p:cNvSpPr>
          <p:nvPr>
            <p:ph type="title"/>
          </p:nvPr>
        </p:nvSpPr>
        <p:spPr>
          <a:xfrm>
            <a:off x="324000" y="268703"/>
            <a:ext cx="8141906" cy="994172"/>
          </a:xfrm>
        </p:spPr>
        <p:txBody>
          <a:bodyPr/>
          <a:lstStyle/>
          <a:p>
            <a:r>
              <a:rPr lang="en-AU" sz="3600" dirty="0"/>
              <a:t>Global sanitation</a:t>
            </a:r>
          </a:p>
        </p:txBody>
      </p:sp>
      <p:pic>
        <p:nvPicPr>
          <p:cNvPr id="1026" name="Picture 2" descr="Goal 6 infographic">
            <a:extLst>
              <a:ext uri="{FF2B5EF4-FFF2-40B4-BE49-F238E27FC236}">
                <a16:creationId xmlns:a16="http://schemas.microsoft.com/office/drawing/2014/main" id="{948D961F-5F53-0F72-6BEE-5C17971611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23" t="21866" r="36622" b="25511"/>
          <a:stretch/>
        </p:blipFill>
        <p:spPr bwMode="auto">
          <a:xfrm>
            <a:off x="5321089" y="341492"/>
            <a:ext cx="2999232" cy="374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260591"/>
      </p:ext>
    </p:extLst>
  </p:cSld>
  <p:clrMapOvr>
    <a:masterClrMapping/>
  </p:clrMapOvr>
</p:sld>
</file>

<file path=ppt/theme/theme1.xml><?xml version="1.0" encoding="utf-8"?>
<a:theme xmlns:a="http://schemas.openxmlformats.org/drawingml/2006/main" name="SA Water - 2022">
  <a:themeElements>
    <a:clrScheme name="SAW2022">
      <a:dk1>
        <a:srgbClr val="252C26"/>
      </a:dk1>
      <a:lt1>
        <a:sysClr val="window" lastClr="FFFFFF"/>
      </a:lt1>
      <a:dk2>
        <a:srgbClr val="003C69"/>
      </a:dk2>
      <a:lt2>
        <a:srgbClr val="DEDBD2"/>
      </a:lt2>
      <a:accent1>
        <a:srgbClr val="007AC9"/>
      </a:accent1>
      <a:accent2>
        <a:srgbClr val="00AE65"/>
      </a:accent2>
      <a:accent3>
        <a:srgbClr val="1C518D"/>
      </a:accent3>
      <a:accent4>
        <a:srgbClr val="7BB450"/>
      </a:accent4>
      <a:accent5>
        <a:srgbClr val="003C69"/>
      </a:accent5>
      <a:accent6>
        <a:srgbClr val="00725A"/>
      </a:accent6>
      <a:hlink>
        <a:srgbClr val="007AC9"/>
      </a:hlink>
      <a:folHlink>
        <a:srgbClr val="00AE6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loud">
      <a:srgbClr val="DCECF5"/>
    </a:custClr>
    <a:custClr name="Mint">
      <a:srgbClr val="CBE8DD"/>
    </a:custClr>
    <a:custClr name="Bark">
      <a:srgbClr val="DEDBD2"/>
    </a:custClr>
    <a:custClr name="Clay">
      <a:srgbClr val="E58C59"/>
    </a:custClr>
    <a:custClr name="Desert Sand">
      <a:srgbClr val="D96645"/>
    </a:custClr>
    <a:custClr name="Cedar">
      <a:srgbClr val="833F23"/>
    </a:custClr>
    <a:custClr name="Charcoal">
      <a:srgbClr val="747678"/>
    </a:custClr>
    <a:custClr name="Midnight">
      <a:srgbClr val="252C26"/>
    </a:custClr>
  </a:custClrLst>
  <a:extLst>
    <a:ext uri="{05A4C25C-085E-4340-85A3-A5531E510DB2}">
      <thm15:themeFamily xmlns:thm15="http://schemas.microsoft.com/office/thememl/2012/main" name="SA Water - 2022" id="{E505D914-0EA6-44D0-8DAA-C8B750FC9B98}" vid="{1F3B17A8-0EBC-4D73-B7F0-34208D4FAF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FA1205F02D9A4398DB7A27B3927DD3" ma:contentTypeVersion="18" ma:contentTypeDescription="Create a new document." ma:contentTypeScope="" ma:versionID="0e3fe5281286cd48761e7cab3ccdb0a1">
  <xsd:schema xmlns:xsd="http://www.w3.org/2001/XMLSchema" xmlns:xs="http://www.w3.org/2001/XMLSchema" xmlns:p="http://schemas.microsoft.com/office/2006/metadata/properties" xmlns:ns2="bb884b44-ba03-4e34-8354-70a384fd35ef" xmlns:ns3="e9592969-00c4-45e9-9412-238d62ec0f07" targetNamespace="http://schemas.microsoft.com/office/2006/metadata/properties" ma:root="true" ma:fieldsID="8751866d8d1018335d10d64a94a3e475" ns2:_="" ns3:_="">
    <xsd:import namespace="bb884b44-ba03-4e34-8354-70a384fd35ef"/>
    <xsd:import namespace="e9592969-00c4-45e9-9412-238d62ec0f07"/>
    <xsd:element name="properties">
      <xsd:complexType>
        <xsd:sequence>
          <xsd:element name="documentManagement">
            <xsd:complexType>
              <xsd:all>
                <xsd:element ref="ns2:MediaServiceMetadata" minOccurs="0"/>
                <xsd:element ref="ns2:MediaServiceFastMetadata" minOccurs="0"/>
                <xsd:element ref="ns3:e3fec0a48afc471b8d585f093684bac5" minOccurs="0"/>
                <xsd:element ref="ns3:TaxCatchAll" minOccurs="0"/>
                <xsd:element ref="ns3:Security_x0020_Classification"/>
                <xsd:element ref="ns2:MediaLengthInSecond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884b44-ba03-4e34-8354-70a384fd3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b1a5f6f-728f-43b1-b9cf-ecd55ec1f47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592969-00c4-45e9-9412-238d62ec0f07" elementFormDefault="qualified">
    <xsd:import namespace="http://schemas.microsoft.com/office/2006/documentManagement/types"/>
    <xsd:import namespace="http://schemas.microsoft.com/office/infopath/2007/PartnerControls"/>
    <xsd:element name="e3fec0a48afc471b8d585f093684bac5" ma:index="11" ma:taxonomy="true" ma:internalName="e3fec0a48afc471b8d585f093684bac5" ma:taxonomyFieldName="Business_x0020_Process" ma:displayName="Business Process" ma:indexed="true" ma:readOnly="false" ma:default="118;#Marketing Management|b35bd59f-0b54-47d5-99fb-daaa997054f0" ma:fieldId="{e3fec0a4-8afc-471b-8d58-5f093684bac5}" ma:sspId="1b1a5f6f-728f-43b1-b9cf-ecd55ec1f47a" ma:termSetId="0a51e5b7-5b97-4b89-a26b-f9525d92f89c"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3616af02-be69-46a6-8913-1d7b975e7142}" ma:internalName="TaxCatchAll" ma:showField="CatchAllData" ma:web="e9592969-00c4-45e9-9412-238d62ec0f07">
      <xsd:complexType>
        <xsd:complexContent>
          <xsd:extension base="dms:MultiChoiceLookup">
            <xsd:sequence>
              <xsd:element name="Value" type="dms:Lookup" maxOccurs="unbounded" minOccurs="0" nillable="true"/>
            </xsd:sequence>
          </xsd:extension>
        </xsd:complexContent>
      </xsd:complexType>
    </xsd:element>
    <xsd:element name="Security_x0020_Classification" ma:index="13" ma:displayName="Security Classification" ma:default="OFFICIAL" ma:format="Dropdown" ma:internalName="Security_x0020_Classification" ma:readOnly="false">
      <xsd:simpleType>
        <xsd:restriction base="dms:Choice">
          <xsd:enumeration value="UNOFFICIAL"/>
          <xsd:enumeration value="OFFICIAL"/>
          <xsd:enumeration value="OFFICIAL: Sensitive"/>
          <xsd:enumeration value="OFFICIAL: Sensitive//Personal privacy"/>
          <xsd:enumeration value="OFFICIAL: Sensitive//Legal privilege"/>
          <xsd:enumeration value="OFFICIAL: Sensitive//Medical in confidence"/>
          <xsd:enumeration value="OFFICIAL: Sensitive//Legislative secrecy"/>
          <xsd:enumeration value="OFFICIAL: Sensitive//SA CABINET"/>
        </xsd:restrictio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3fec0a48afc471b8d585f093684bac5 xmlns="e9592969-00c4-45e9-9412-238d62ec0f07">
      <Terms xmlns="http://schemas.microsoft.com/office/infopath/2007/PartnerControls">
        <TermInfo xmlns="http://schemas.microsoft.com/office/infopath/2007/PartnerControls">
          <TermName xmlns="http://schemas.microsoft.com/office/infopath/2007/PartnerControls">Marketing Management</TermName>
          <TermId xmlns="http://schemas.microsoft.com/office/infopath/2007/PartnerControls">b35bd59f-0b54-47d5-99fb-daaa997054f0</TermId>
        </TermInfo>
      </Terms>
    </e3fec0a48afc471b8d585f093684bac5>
    <Security_x0020_Classification xmlns="e9592969-00c4-45e9-9412-238d62ec0f07">OFFICIAL</Security_x0020_Classification>
    <TaxCatchAll xmlns="e9592969-00c4-45e9-9412-238d62ec0f07">
      <Value>118</Value>
    </TaxCatchAll>
    <lcf76f155ced4ddcb4097134ff3c332f xmlns="bb884b44-ba03-4e34-8354-70a384fd35ef">
      <Terms xmlns="http://schemas.microsoft.com/office/infopath/2007/PartnerControls"/>
    </lcf76f155ced4ddcb4097134ff3c332f>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A5E4556C-8241-48BB-8880-A6E01C035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884b44-ba03-4e34-8354-70a384fd35ef"/>
    <ds:schemaRef ds:uri="e9592969-00c4-45e9-9412-238d62ec0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BBCABC-5382-4B88-9504-D2431411256C}">
  <ds:schemaRefs>
    <ds:schemaRef ds:uri="http://purl.org/dc/terms/"/>
    <ds:schemaRef ds:uri="http://www.w3.org/XML/1998/namespace"/>
    <ds:schemaRef ds:uri="http://purl.org/dc/elements/1.1/"/>
    <ds:schemaRef ds:uri="http://schemas.microsoft.com/office/2006/documentManagement/types"/>
    <ds:schemaRef ds:uri="e9592969-00c4-45e9-9412-238d62ec0f07"/>
    <ds:schemaRef ds:uri="http://purl.org/dc/dcmitype/"/>
    <ds:schemaRef ds:uri="http://schemas.microsoft.com/office/infopath/2007/PartnerControls"/>
    <ds:schemaRef ds:uri="bb884b44-ba03-4e34-8354-70a384fd35ef"/>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1A647DE-7631-4D3E-8FF9-3056A986E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25778</TotalTime>
  <Words>2632</Words>
  <Application>Microsoft Office PowerPoint</Application>
  <PresentationFormat>On-screen Show (16:9)</PresentationFormat>
  <Paragraphs>202</Paragraphs>
  <Slides>21</Slides>
  <Notes>21</Notes>
  <HiddenSlides>3</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SA Water - 2022</vt:lpstr>
      <vt:lpstr>Notes for teachers</vt:lpstr>
      <vt:lpstr>Curriculum links </vt:lpstr>
      <vt:lpstr>PowerPoint Presentation</vt:lpstr>
      <vt:lpstr>PowerPoint Presentation</vt:lpstr>
      <vt:lpstr>PowerPoint Presentation</vt:lpstr>
      <vt:lpstr>A brief history of toilets</vt:lpstr>
      <vt:lpstr>A brief history of toilets</vt:lpstr>
      <vt:lpstr>PowerPoint Presentation</vt:lpstr>
      <vt:lpstr>Global sanitation</vt:lpstr>
      <vt:lpstr>Sanitation statistics</vt:lpstr>
      <vt:lpstr>PowerPoint Presentation</vt:lpstr>
      <vt:lpstr>PowerPoint Presentation</vt:lpstr>
      <vt:lpstr>Sewer history of Adelaide</vt:lpstr>
      <vt:lpstr>Sewer history of Adelaide</vt:lpstr>
      <vt:lpstr>Adelaide’s oldest wastewater plant</vt:lpstr>
      <vt:lpstr>How wastewater treatment works</vt:lpstr>
      <vt:lpstr>Blockages</vt:lpstr>
      <vt:lpstr>Recycling water</vt:lpstr>
      <vt:lpstr>PowerPoint Presentation</vt:lpstr>
      <vt:lpstr>PowerPoint Presentation</vt:lpstr>
      <vt:lpstr>Notes for teachers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Tarnya</dc:creator>
  <cp:lastModifiedBy>Cornish, Jade</cp:lastModifiedBy>
  <cp:revision>220</cp:revision>
  <dcterms:created xsi:type="dcterms:W3CDTF">2023-07-28T00:17:42Z</dcterms:created>
  <dcterms:modified xsi:type="dcterms:W3CDTF">2024-02-05T04:11:53Z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0x010100EAFA1205F02D9A4398DB7A27B3927DD3</vt:lpwstr>
  </property>
  <property fmtid="{D5CDD505-2E9C-101B-9397-08002B2CF9AE}" pid="3" name="MediaServiceImageTags">
    <vt:lpwstr/>
  </property>
  <property fmtid="{D5CDD505-2E9C-101B-9397-08002B2CF9AE}" pid="4" name="Business Process">
    <vt:lpwstr>118;#Marketing Management|b35bd59f-0b54-47d5-99fb-daaa997054f0</vt:lpwstr>
  </property>
</Properties>
</file>